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64" r:id="rId4"/>
    <p:sldId id="258" r:id="rId5"/>
    <p:sldId id="265" r:id="rId6"/>
    <p:sldId id="259" r:id="rId7"/>
    <p:sldId id="260" r:id="rId8"/>
    <p:sldId id="266" r:id="rId9"/>
    <p:sldId id="267" r:id="rId10"/>
    <p:sldId id="268" r:id="rId11"/>
    <p:sldId id="269" r:id="rId12"/>
    <p:sldId id="261" r:id="rId13"/>
    <p:sldId id="262" r:id="rId14"/>
    <p:sldId id="263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173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17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02AF3-6377-4973-A8EE-1D1CFBC1B4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7F149-ABAD-4A83-B04B-47495DE968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AF9FA-9A79-4B8E-9D25-1A72363D95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1D3396-7C21-4F6C-AEE6-BED174FCA9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ECBA9-8C72-4219-AC9D-4A615930E2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4170F-F506-4207-A972-AEA27FE2F8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A6EEB-FE7C-47A5-B720-FECB93D795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E3111-987B-4962-8316-E9061A0857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6CA96-509B-4A92-BFF1-1141EC7A56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30A3BB-870D-4476-8D84-9FADDC2726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2445E-D7DF-4C30-9F20-FE90EC5F6E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6147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E9F9C9AB-A8D5-44AD-ACCE-42D3EF4F46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8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click.begun.ru/kick.jsp?url=4vrJyKFvy9XULjtp3Hb2HgCcq4mc2mIuLcqLWSIYT6zCA1pe3u17s8t9a6Nih635qvc4hz1im2WqwAmIS3iNrkzipaJcFLP9ylP1jKLJN2BjuEQuueWIF_tds_SdKKcGCZZkro07LhIsWS9g5Zh0NdewvGR_DLoOF4hiuuu8zZE7hi1XLZMzsRlp46rMHVlv8ZmmkBbO8oal1nJAoc6Jfh-I7_o08UBfmeKmEoJMCq0wadBKyRXQuDqxT1aNHai0FnCJre4rEYV-BgvvkibpWDUTVR9yOf9VB08KBcTSQ8JXOpXpn8v3C_MxBDzWiA5GKwJ5htdeE0JXjVLTA8r0RNFeXUhOfYP1cVQ_zWtnYT0ic7OdqbALeUJGpp1KLp3I1FtddGhM0-6ino9AOD-cAG_7rnsSQa1N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gif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341438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3075" name="WordArt 4"/>
          <p:cNvSpPr>
            <a:spLocks noChangeArrowheads="1" noChangeShapeType="1" noTextEdit="1"/>
          </p:cNvSpPr>
          <p:nvPr/>
        </p:nvSpPr>
        <p:spPr bwMode="auto">
          <a:xfrm>
            <a:off x="1022350" y="404813"/>
            <a:ext cx="7200900" cy="23034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spc="72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Переломы</a:t>
            </a:r>
          </a:p>
        </p:txBody>
      </p:sp>
      <p:pic>
        <p:nvPicPr>
          <p:cNvPr id="3076" name="Picture 5" descr="0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5113" y="2708275"/>
            <a:ext cx="936625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одзаголовок 1"/>
          <p:cNvSpPr>
            <a:spLocks noGrp="1"/>
          </p:cNvSpPr>
          <p:nvPr>
            <p:ph type="subTitle" sz="quarter" idx="1"/>
          </p:nvPr>
        </p:nvSpPr>
        <p:spPr>
          <a:xfrm>
            <a:off x="1403350" y="4365625"/>
            <a:ext cx="7489825" cy="2303463"/>
          </a:xfrm>
        </p:spPr>
        <p:txBody>
          <a:bodyPr/>
          <a:lstStyle/>
          <a:p>
            <a:pPr algn="l">
              <a:defRPr/>
            </a:pPr>
            <a:r>
              <a:rPr lang="ru-RU" dirty="0" smtClean="0"/>
              <a:t>Автор</a:t>
            </a:r>
            <a:r>
              <a:rPr lang="ru-RU" dirty="0" smtClean="0"/>
              <a:t>: Яковлева Евгения Михайловна </a:t>
            </a:r>
            <a:endParaRPr lang="ru-RU" dirty="0" smtClean="0"/>
          </a:p>
          <a:p>
            <a:pPr algn="l">
              <a:defRPr/>
            </a:pPr>
            <a:r>
              <a:rPr lang="ru-RU" dirty="0" smtClean="0"/>
              <a:t>Место </a:t>
            </a:r>
            <a:r>
              <a:rPr lang="ru-RU" dirty="0" err="1" smtClean="0"/>
              <a:t>работы:КГУ</a:t>
            </a:r>
            <a:r>
              <a:rPr lang="ru-RU" dirty="0" smtClean="0"/>
              <a:t> «</a:t>
            </a:r>
            <a:r>
              <a:rPr lang="ru-RU" dirty="0" err="1" smtClean="0"/>
              <a:t>Гордеевская</a:t>
            </a:r>
            <a:r>
              <a:rPr lang="ru-RU" dirty="0" smtClean="0"/>
              <a:t> основная школа»</a:t>
            </a:r>
            <a:endParaRPr lang="ru-RU" dirty="0" smtClean="0"/>
          </a:p>
          <a:p>
            <a:pPr algn="l">
              <a:defRPr/>
            </a:pPr>
            <a:r>
              <a:rPr lang="ru-RU" dirty="0" err="1" smtClean="0"/>
              <a:t>Должность:учитель</a:t>
            </a:r>
            <a:r>
              <a:rPr lang="ru-RU" dirty="0" smtClean="0"/>
              <a:t> биологии</a:t>
            </a:r>
            <a:endParaRPr lang="ru-RU" dirty="0" smtClean="0"/>
          </a:p>
          <a:p>
            <a:pPr algn="l"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Переломы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pPr eaLnBrk="1" hangingPunct="1">
              <a:defRPr/>
            </a:pPr>
            <a:r>
              <a:rPr lang="ru-RU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Перелом кости</a:t>
            </a:r>
            <a:r>
              <a:rPr lang="ru-RU" smtClean="0"/>
              <a:t> – нарушение целостности кости под одномоментным воздействием внешней силы, которая превышает запас прочности кости. </a:t>
            </a:r>
          </a:p>
        </p:txBody>
      </p:sp>
      <p:pic>
        <p:nvPicPr>
          <p:cNvPr id="4100" name="Picture 4" descr="mfs_professor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5825" y="26035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 descr="Картинка00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25" y="4149725"/>
            <a:ext cx="2578100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Виды переломов: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smtClean="0"/>
              <a:t>Нарушение целостности кости может быть </a:t>
            </a: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неполным</a:t>
            </a:r>
            <a:r>
              <a:rPr lang="ru-RU" sz="2400" smtClean="0"/>
              <a:t>, в этом случае возникает трещина надлом дырчатый дефект ткани кости. У детей вследствие неполного созревания костного скелета имеются свои особенности переломов. Часто встречаются </a:t>
            </a: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поднадкостничные</a:t>
            </a:r>
            <a:r>
              <a:rPr lang="ru-RU" sz="2400" smtClean="0"/>
              <a:t> переломы, когда ломается костная основа, а надкостница, покрывающая кость, остается целой, удерживая отломки на своем месте. Возможно также смещение и разъединение костных отломков в зонах роста, где хрящевая ткань еще не преобразовалась в костную. Если ломается нормальная по структуре и прочности кость – такой перелом называется </a:t>
            </a: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травматическим. 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4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5124" name="Picture 4" descr="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188" y="0"/>
            <a:ext cx="11303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По  характеру повреждения кости переломы бывают: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Открытые;</a:t>
            </a:r>
          </a:p>
          <a:p>
            <a:pPr eaLnBrk="1" hangingPunct="1">
              <a:defRPr/>
            </a:pPr>
            <a:r>
              <a:rPr lang="ru-RU" smtClean="0"/>
              <a:t>Закрытые;</a:t>
            </a:r>
          </a:p>
          <a:p>
            <a:pPr eaLnBrk="1" hangingPunct="1">
              <a:defRPr/>
            </a:pPr>
            <a:r>
              <a:rPr lang="ru-RU" smtClean="0"/>
              <a:t>Смешенные.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 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     Встречаются переломы единичные и множественные </a:t>
            </a:r>
          </a:p>
        </p:txBody>
      </p:sp>
      <p:pic>
        <p:nvPicPr>
          <p:cNvPr id="6148" name="Picture 5" descr="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916113"/>
            <a:ext cx="2376487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По характеру образовавшихся отломков: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трещины, надломы, краевые переломы, поперечные, продольные, косые, винтообразные, оскольчатые переломы;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619250" y="3573463"/>
            <a:ext cx="64087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/>
              <a:t>По расположению отломков переломы бывают: 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1619250" y="4581525"/>
            <a:ext cx="2089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/>
              <a:t>без смещения; 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619250" y="5445125"/>
            <a:ext cx="2089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/>
              <a:t>со смещением</a:t>
            </a:r>
            <a:r>
              <a:rPr lang="ru-RU"/>
              <a:t>.</a:t>
            </a:r>
          </a:p>
        </p:txBody>
      </p:sp>
      <p:pic>
        <p:nvPicPr>
          <p:cNvPr id="7175" name="Picture 7" descr="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5600" y="4508500"/>
            <a:ext cx="2305050" cy="193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Закрытый перелом – это перелом с неповрежденной целостностью кожных покровов</a:t>
            </a:r>
            <a:r>
              <a:rPr lang="ru-RU" sz="4000" smtClean="0"/>
              <a:t>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  <a:p>
            <a:pPr eaLnBrk="1" hangingPunct="1">
              <a:defRPr/>
            </a:pPr>
            <a:r>
              <a:rPr lang="ru-RU" smtClean="0"/>
              <a:t>Признаки: нарушение функций в поврежденной конечности, деформация конечности, боли в области перелома, хруст в костях при ощупывании,</a:t>
            </a:r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827088" y="4076700"/>
            <a:ext cx="4535487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/>
              <a:t>отек и припухлость в области перелома кровоизлиянием в области перелома </a:t>
            </a:r>
          </a:p>
        </p:txBody>
      </p:sp>
      <p:pic>
        <p:nvPicPr>
          <p:cNvPr id="8197" name="Picture 6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4365625"/>
            <a:ext cx="2736850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/>
            </a:r>
            <a:br>
              <a:rPr lang="ru-RU" sz="4000" smtClean="0"/>
            </a:br>
            <a:r>
              <a:rPr lang="ru-RU" sz="4000" smtClean="0"/>
              <a:t/>
            </a:r>
            <a:br>
              <a:rPr lang="ru-RU" sz="4000" smtClean="0"/>
            </a:br>
            <a:r>
              <a:rPr lang="ru-RU" sz="4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Открытый перелом сопровождается повреждением кожи и мягких тканей и сообщается с внешней средой</a:t>
            </a:r>
            <a:r>
              <a:rPr lang="ru-RU" sz="4000" smtClean="0"/>
              <a:t>.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  <a:p>
            <a:pPr eaLnBrk="1" hangingPunct="1">
              <a:defRPr/>
            </a:pPr>
            <a:endParaRPr lang="ru-RU" smtClean="0"/>
          </a:p>
          <a:p>
            <a:pPr eaLnBrk="1" hangingPunct="1">
              <a:defRPr/>
            </a:pPr>
            <a:endParaRPr lang="ru-RU" smtClean="0"/>
          </a:p>
          <a:p>
            <a:pPr eaLnBrk="1" hangingPunct="1">
              <a:defRPr/>
            </a:pPr>
            <a:r>
              <a:rPr lang="ru-RU" smtClean="0"/>
              <a:t>Признаки: наличие  раны, деформация конечности, из просвета раны могут выступать костные обломки. </a:t>
            </a:r>
          </a:p>
          <a:p>
            <a:pPr eaLnBrk="1" hangingPunct="1">
              <a:defRPr/>
            </a:pPr>
            <a:endParaRPr lang="ru-RU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smtClean="0"/>
          </a:p>
        </p:txBody>
      </p:sp>
      <p:pic>
        <p:nvPicPr>
          <p:cNvPr id="9220" name="Picture 4" descr="0013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750" y="5300663"/>
            <a:ext cx="11207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smtClean="0"/>
              <a:t>Иммобилизация при переломах костей</a:t>
            </a:r>
            <a:r>
              <a:rPr lang="ru-RU" sz="4000" smtClean="0"/>
              <a:t> –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/>
              <a:t>это обеспечение условий для неподвижности поврежденной части тела. Иммобилизация обязательно должна быть применена при переломах костей, суставов, повреждении нервов, крупных сосудов, обширных повреждениях мышц, ожогах большой площади тела. </a:t>
            </a:r>
          </a:p>
        </p:txBody>
      </p:sp>
      <p:pic>
        <p:nvPicPr>
          <p:cNvPr id="10244" name="Picture 4" descr="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1052513"/>
            <a:ext cx="14001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 descr="Картинка00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7763" y="5229225"/>
            <a:ext cx="1535112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>
              <a:defRPr/>
            </a:pPr>
            <a:r>
              <a:rPr lang="ru-RU" sz="4000" b="1" smtClean="0"/>
              <a:t>Транспортная                                         иммобилизация</a:t>
            </a:r>
            <a:r>
              <a:rPr lang="ru-RU" sz="4000" smtClean="0"/>
              <a:t> –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это создание неподвижности конечности на время, необходимое для доставки пациента в травмопункт или больницу. </a:t>
            </a:r>
          </a:p>
        </p:txBody>
      </p:sp>
      <p:pic>
        <p:nvPicPr>
          <p:cNvPr id="11268" name="Picture 4" descr="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3" y="4005263"/>
            <a:ext cx="3602037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сканирование0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227168">
            <a:off x="5867400" y="549275"/>
            <a:ext cx="2595563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Виды шин: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лестничные</a:t>
            </a:r>
          </a:p>
          <a:p>
            <a:pPr eaLnBrk="1" hangingPunct="1">
              <a:defRPr/>
            </a:pPr>
            <a:r>
              <a:rPr lang="ru-RU" smtClean="0"/>
              <a:t>проволочные</a:t>
            </a:r>
          </a:p>
          <a:p>
            <a:pPr eaLnBrk="1" hangingPunct="1">
              <a:defRPr/>
            </a:pPr>
            <a:r>
              <a:rPr lang="ru-RU" smtClean="0"/>
              <a:t>фанерные</a:t>
            </a:r>
          </a:p>
          <a:p>
            <a:pPr eaLnBrk="1" hangingPunct="1">
              <a:defRPr/>
            </a:pPr>
            <a:r>
              <a:rPr lang="ru-RU" smtClean="0"/>
              <a:t>сетчатые</a:t>
            </a:r>
          </a:p>
          <a:p>
            <a:pPr eaLnBrk="1" hangingPunct="1">
              <a:defRPr/>
            </a:pPr>
            <a:r>
              <a:rPr lang="ru-RU" smtClean="0"/>
              <a:t>специальные деревянные Детерихса</a:t>
            </a:r>
          </a:p>
          <a:p>
            <a:pPr eaLnBrk="1" hangingPunct="1">
              <a:defRPr/>
            </a:pPr>
            <a:r>
              <a:rPr lang="ru-RU" smtClean="0"/>
              <a:t>подручные средства</a:t>
            </a:r>
          </a:p>
          <a:p>
            <a:pPr eaLnBrk="1" hangingPunct="1">
              <a:defRPr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Требования к иммобилизации следующие: </a:t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захват 2-3 суставов;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сломанной конечности необходимо придать правильное положение (физиологическое);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жесткая шина должна быть наложена на вату, ткань;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иммобилизация должна быть достаточной для создания неподвижности поврежденной кости </a:t>
            </a:r>
          </a:p>
        </p:txBody>
      </p:sp>
      <p:pic>
        <p:nvPicPr>
          <p:cNvPr id="13316" name="Picture 4" descr="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3175" y="692150"/>
            <a:ext cx="113030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Первая медицинская помощь при закрытом переломе: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688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немедленно прекратить внешнее воздействие поражающих факторов;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обезболить (спросить о реакции пострадавшего на обезболивающее средство, дать 2-3 таблетки анальгина, растолочь не давать запивать или внутримышечно ввести анальгетик).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провести мобилизацию;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согреть зимой, предупреждение перегрева летом;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smtClean="0"/>
              <a:t>вызвать врача или доставить  медицинское учреждение.</a:t>
            </a:r>
          </a:p>
        </p:txBody>
      </p:sp>
      <p:pic>
        <p:nvPicPr>
          <p:cNvPr id="14340" name="Picture 4" descr="voice_rington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013" y="6092825"/>
            <a:ext cx="86360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Первая медицинская помощь при открытом переломе: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остановка кровотечения: (нанести жгут выше раны на 90-120 мин. летом и 60-90мин. зимой., вложить записку с указанием времени (часы, минуты), торчащую кость обложить с двух сторон бинтовыми валиками и наложить стерильную повязку;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дальнейшие действия, что и при закрытом переломе.</a:t>
            </a:r>
          </a:p>
        </p:txBody>
      </p:sp>
      <p:pic>
        <p:nvPicPr>
          <p:cNvPr id="15364" name="Picture 4" descr="nmed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981075"/>
            <a:ext cx="792162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6" descr="Картинка00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9925" y="5300663"/>
            <a:ext cx="1822450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перетаскивать или переносить пострадавших без наложения транспортной шины;</a:t>
            </a:r>
          </a:p>
          <a:p>
            <a:pPr eaLnBrk="1" hangingPunct="1">
              <a:defRPr/>
            </a:pPr>
            <a:r>
              <a:rPr lang="ru-RU" smtClean="0"/>
              <a:t>вправлять или сопоставлять костные обломки;</a:t>
            </a:r>
          </a:p>
          <a:p>
            <a:pPr eaLnBrk="1" hangingPunct="1">
              <a:defRPr/>
            </a:pPr>
            <a:r>
              <a:rPr lang="ru-RU" smtClean="0"/>
              <a:t>длительное пребывание спасателя на корточках при оказании пмп (может стать причиной обморока).</a:t>
            </a:r>
          </a:p>
        </p:txBody>
      </p:sp>
      <p:sp>
        <p:nvSpPr>
          <p:cNvPr id="16388" name="WordArt 4"/>
          <p:cNvSpPr>
            <a:spLocks noChangeArrowheads="1" noChangeShapeType="1" noTextEdit="1"/>
          </p:cNvSpPr>
          <p:nvPr/>
        </p:nvSpPr>
        <p:spPr bwMode="auto">
          <a:xfrm rot="323142">
            <a:off x="755650" y="404813"/>
            <a:ext cx="7127875" cy="9461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2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040000" scaled="1"/>
                </a:gradFill>
                <a:latin typeface="Impact"/>
              </a:rPr>
              <a:t>недопустимо</a:t>
            </a:r>
          </a:p>
        </p:txBody>
      </p:sp>
      <p:pic>
        <p:nvPicPr>
          <p:cNvPr id="16389" name="Picture 6" descr="mf_protiv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950" y="1844675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smtClean="0"/>
              <a:t>Перелом бедра</a:t>
            </a:r>
            <a:br>
              <a:rPr lang="ru-RU" sz="4000" b="1" smtClean="0"/>
            </a:br>
            <a:endParaRPr lang="ru-RU" sz="4000" b="1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Шины накладывают по боковым поверхностям (внутренней, наружной) и бинтуют к конечности;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На костные выступы подкладывают куски ваты.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mtClean="0"/>
              <a:t>Шину накладывают от основания бедра до стопы (неподвижность в тазобедренном, коленном, голеностопном суставах).</a:t>
            </a:r>
          </a:p>
        </p:txBody>
      </p:sp>
      <p:pic>
        <p:nvPicPr>
          <p:cNvPr id="17412" name="Picture 4" descr="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25" y="4652963"/>
            <a:ext cx="25209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Перелом предплечья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Принять физиологическое положение поврежденной конечности;</a:t>
            </a:r>
          </a:p>
          <a:p>
            <a:pPr eaLnBrk="1" hangingPunct="1">
              <a:defRPr/>
            </a:pPr>
            <a:r>
              <a:rPr lang="ru-RU" smtClean="0"/>
              <a:t>Шину накладывают от основания пальцев до верхней трети плеча (неподвижность лучезапястном и локтевом суставе);</a:t>
            </a:r>
          </a:p>
          <a:p>
            <a:pPr eaLnBrk="1" hangingPunct="1">
              <a:defRPr/>
            </a:pPr>
            <a:r>
              <a:rPr lang="ru-RU" smtClean="0"/>
              <a:t>Руку подвесить на косынку.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mtClean="0"/>
          </a:p>
        </p:txBody>
      </p:sp>
      <p:pic>
        <p:nvPicPr>
          <p:cNvPr id="18436" name="Picture 4" descr="Картинка00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325" y="4562475"/>
            <a:ext cx="2830513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b="1" smtClean="0"/>
              <a:t>Регулярное употребление </a:t>
            </a:r>
            <a:r>
              <a:rPr lang="ru-RU" smtClean="0">
                <a:hlinkClick r:id="rId2"/>
              </a:rPr>
              <a:t>продуктов</a:t>
            </a:r>
            <a:r>
              <a:rPr lang="ru-RU" b="1" smtClean="0"/>
              <a:t>, богатых магнием, кальцием предупреждает переломы</a:t>
            </a:r>
            <a:r>
              <a:rPr lang="ru-RU" smtClean="0"/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b="1" smtClean="0"/>
              <a:t>Регулярные </a:t>
            </a:r>
            <a:r>
              <a:rPr lang="ru-RU" b="1" u="sng" smtClean="0">
                <a:solidFill>
                  <a:schemeClr val="hlink"/>
                </a:solidFill>
              </a:rPr>
              <a:t>занятия физической культурой</a:t>
            </a:r>
            <a:r>
              <a:rPr lang="ru-RU" b="1" smtClean="0"/>
              <a:t> (фитнесом) укрепляет ОДА.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b="1" u="sng" smtClean="0">
                <a:solidFill>
                  <a:schemeClr val="hlink"/>
                </a:solidFill>
              </a:rPr>
              <a:t>Не курить</a:t>
            </a:r>
            <a:r>
              <a:rPr lang="ru-RU" b="1" smtClean="0"/>
              <a:t> - у курящих медленнее заживают сломанные кости.</a:t>
            </a:r>
            <a:endParaRPr lang="ru-RU" smtClean="0"/>
          </a:p>
          <a:p>
            <a:pPr eaLnBrk="1" hangingPunct="1">
              <a:lnSpc>
                <a:spcPct val="90000"/>
              </a:lnSpc>
              <a:defRPr/>
            </a:pPr>
            <a:endParaRPr lang="ru-RU" smtClean="0"/>
          </a:p>
        </p:txBody>
      </p:sp>
      <p:pic>
        <p:nvPicPr>
          <p:cNvPr id="19459" name="Picture 4" descr="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9925" y="5300663"/>
            <a:ext cx="1908175" cy="140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5" descr="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613" y="476250"/>
            <a:ext cx="12700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WordArt 7"/>
          <p:cNvSpPr>
            <a:spLocks noChangeArrowheads="1" noChangeShapeType="1" noTextEdit="1"/>
          </p:cNvSpPr>
          <p:nvPr/>
        </p:nvSpPr>
        <p:spPr bwMode="auto">
          <a:xfrm rot="5400000">
            <a:off x="-2978150" y="3167063"/>
            <a:ext cx="6480175" cy="523875"/>
          </a:xfrm>
          <a:prstGeom prst="rect">
            <a:avLst/>
          </a:prstGeom>
        </p:spPr>
        <p:txBody>
          <a:bodyPr vert="wordArtVert" wrap="none" fromWordArt="1">
            <a:prstTxWarp prst="textWave4">
              <a:avLst>
                <a:gd name="adj1" fmla="val 13005"/>
                <a:gd name="adj2" fmla="val 0"/>
              </a:avLst>
            </a:prstTxWarp>
          </a:bodyPr>
          <a:lstStyle/>
          <a:p>
            <a:pPr algn="ctr" fontAlgn="auto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FF00"/>
                    </a:gs>
                    <a:gs pos="100000">
                      <a:srgbClr val="00CCFF"/>
                    </a:gs>
                  </a:gsLst>
                  <a:lin ang="0" scaled="1"/>
                </a:gradFill>
                <a:effectLst>
                  <a:outerShdw dist="99190" dir="7788334" algn="ctr" rotWithShape="0">
                    <a:srgbClr val="000080">
                      <a:alpha val="79999"/>
                    </a:srgbClr>
                  </a:outerShdw>
                </a:effectLst>
                <a:latin typeface="Arial"/>
                <a:cs typeface="Arial"/>
              </a:rPr>
              <a:t>Профилактика </a:t>
            </a:r>
          </a:p>
        </p:txBody>
      </p:sp>
      <p:pic>
        <p:nvPicPr>
          <p:cNvPr id="19462" name="Picture 9" descr="001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750" y="1844675"/>
            <a:ext cx="9334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Литература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800" dirty="0" smtClean="0"/>
              <a:t>1. ОМЗ 911, В.Г. Бубнов, Н.В. Бубнов, Москва Издательство АСТ-ЛТД 1997 г.</a:t>
            </a:r>
          </a:p>
          <a:p>
            <a:pPr eaLnBrk="1" hangingPunct="1">
              <a:defRPr/>
            </a:pPr>
            <a:r>
              <a:rPr lang="ru-RU" sz="2800" dirty="0" smtClean="0"/>
              <a:t>2. ОМЗ и ЗОЖ А.Т. Смирнов, Б.И. Мишин, П.В. Ижевский, Москва «Просвещение» 2002 г.</a:t>
            </a:r>
          </a:p>
          <a:p>
            <a:pPr eaLnBrk="1" hangingPunct="1">
              <a:defRPr/>
            </a:pPr>
            <a:r>
              <a:rPr lang="ru-RU" sz="2800" dirty="0" smtClean="0"/>
              <a:t>3. Медико-санитарная подготовка учащихся П.А. </a:t>
            </a:r>
            <a:r>
              <a:rPr lang="ru-RU" sz="2800" dirty="0" err="1" smtClean="0"/>
              <a:t>Курцев</a:t>
            </a:r>
            <a:r>
              <a:rPr lang="ru-RU" sz="2800" dirty="0" smtClean="0"/>
              <a:t>, Москва «Просвещение» 1988 г.</a:t>
            </a:r>
          </a:p>
          <a:p>
            <a:pPr eaLnBrk="1" hangingPunct="1">
              <a:defRPr/>
            </a:pPr>
            <a:r>
              <a:rPr lang="ru-RU" sz="2800" dirty="0" smtClean="0"/>
              <a:t>4. Электронный учебник спасателя МЧС РФ.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800" dirty="0" smtClean="0"/>
              <a:t>Составил Кириленко А.Л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азрез">
  <a:themeElements>
    <a:clrScheme name="Разрез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Разре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Разрез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рез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201</TotalTime>
  <Words>625</Words>
  <Application>Microsoft Office PowerPoint</Application>
  <PresentationFormat>Экран (4:3)</PresentationFormat>
  <Paragraphs>76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Разрез</vt:lpstr>
      <vt:lpstr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vt:lpstr>
      <vt:lpstr>Переломы</vt:lpstr>
      <vt:lpstr>Виды переломов:</vt:lpstr>
      <vt:lpstr>По  характеру повреждения кости переломы бывают:</vt:lpstr>
      <vt:lpstr>По характеру образовавшихся отломков:</vt:lpstr>
      <vt:lpstr>Закрытый перелом – это перелом с неповрежденной целостностью кожных покровов </vt:lpstr>
      <vt:lpstr>  Открытый перелом сопровождается повреждением кожи и мягких тканей и сообщается с внешней средой. </vt:lpstr>
      <vt:lpstr>Иммобилизация при переломах костей –</vt:lpstr>
      <vt:lpstr>Транспортная                                         иммобилизация –</vt:lpstr>
      <vt:lpstr>Виды шин:</vt:lpstr>
      <vt:lpstr>Требования к иммобилизации следующие:  </vt:lpstr>
      <vt:lpstr>Первая медицинская помощь при закрытом переломе:</vt:lpstr>
      <vt:lpstr>Первая медицинская помощь при открытом переломе:</vt:lpstr>
      <vt:lpstr>Слайд 14</vt:lpstr>
      <vt:lpstr>Перелом бедра </vt:lpstr>
      <vt:lpstr>Перелом предплечья</vt:lpstr>
      <vt:lpstr>Слайд 17</vt:lpstr>
      <vt:lpstr>Литература</vt:lpstr>
    </vt:vector>
  </TitlesOfParts>
  <Company>SOHO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Artem</dc:creator>
  <cp:lastModifiedBy>Админ</cp:lastModifiedBy>
  <cp:revision>13</cp:revision>
  <dcterms:created xsi:type="dcterms:W3CDTF">2007-04-20T02:55:35Z</dcterms:created>
  <dcterms:modified xsi:type="dcterms:W3CDTF">2018-11-06T06:52:23Z</dcterms:modified>
</cp:coreProperties>
</file>