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ACD8A-C71B-4CB2-B15C-5B21881B5185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866B5-DF3B-4072-BCCA-09540C33E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F9ED-73A1-4A86-BF5E-ED2D80CCD201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DE5DD-01B7-43E6-96A6-65FBB4BB50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369E3-9526-4155-BA30-EC05C1273610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C1931-2F74-4CED-B367-1B78A40273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8DE41-B35F-414A-8371-33D3615CD0DB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5C530-AEC9-48EB-A5C0-5010A91BA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10A53-0338-483F-94F6-1D1A49A98DB8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14B80-CC28-40F8-B51A-B6D34C350E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31E86-6B30-45A0-BD4B-2C337B304BFC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6E9C7-6EDF-4522-B186-DA9D77656D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1B626-0A31-4F56-A2FF-048A01F84CD7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41D8A-4FFC-459E-9655-5BD952393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B908D-BAFA-4173-8327-703D06D982E0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96D50-B587-45DE-8963-C74276719A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4B789-2333-48FC-8DCD-1412B568FE1D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E5188-45F9-44CD-B031-14B298EE1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D0CB-528E-4E77-9140-7EFA034064B5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F82D3-68D6-4D8A-9F08-6A407066D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3053F-E52E-4826-8172-3A968CF994F5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3073C-5FCD-41C1-9CE8-C788814451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1EDF7B1-88A2-42CB-9140-9BED8CADF591}" type="datetimeFigureOut">
              <a:rPr lang="ru-RU"/>
              <a:pPr>
                <a:defRPr/>
              </a:pPr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990A86F-4229-4284-B9FA-FE5B208A55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7\Desktop\&#1074;&#1089;&#1077;%20&#1086;%20&#1087;&#1086;&#1078;&#1072;&#1088;&#1072;&#1093;\oleg_volya_-_lesne_pozhar.mp3" TargetMode="Externa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1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052" name="Текст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53" name="Picture 2" descr="C:\Users\Танечка\Desktop\огон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11188" y="476250"/>
            <a:ext cx="7921625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>
                <a:solidFill>
                  <a:srgbClr val="FF0000"/>
                </a:solidFill>
                <a:latin typeface="Calibri" pitchFamily="34" charset="0"/>
              </a:rPr>
              <a:t>ВСЕ  ОБ ОГНЕ,   ПОЖАРАХ И ПРАВИЛАХ ПОВЕДЕНИЯ ВО ВРЕМЯ  ПОЖАРА</a:t>
            </a:r>
          </a:p>
        </p:txBody>
      </p:sp>
      <p:sp>
        <p:nvSpPr>
          <p:cNvPr id="2055" name="TextBox 9"/>
          <p:cNvSpPr txBox="1">
            <a:spLocks noChangeArrowheads="1"/>
          </p:cNvSpPr>
          <p:nvPr/>
        </p:nvSpPr>
        <p:spPr bwMode="auto">
          <a:xfrm>
            <a:off x="7956550" y="6165850"/>
            <a:ext cx="400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FFFF00"/>
                </a:solidFill>
                <a:latin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075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076" name="Picture 2" descr="C:\Users\Танечка\Desktop\огонь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87450" y="765175"/>
            <a:ext cx="707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rgbClr val="FF0000"/>
                </a:solidFill>
                <a:latin typeface="Calibri" pitchFamily="34" charset="0"/>
              </a:rPr>
              <a:t>Накормишь – живет, напоишь – умрет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75463" y="2276475"/>
            <a:ext cx="1657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FF0000"/>
                </a:solidFill>
                <a:latin typeface="Calibri" pitchFamily="34" charset="0"/>
              </a:rPr>
              <a:t>(огонь)</a:t>
            </a:r>
          </a:p>
        </p:txBody>
      </p:sp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7885113" y="57324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анечка\Desktop\ды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50825" y="684213"/>
            <a:ext cx="47529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>
              <a:buFontTx/>
              <a:buChar char="•"/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мохнатый, я кудлатый,</a:t>
            </a:r>
            <a:endParaRPr lang="ru-RU" sz="2400" b="1" i="1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зимой над каждой хатой,</a:t>
            </a:r>
            <a:endParaRPr lang="ru-RU" sz="2400" b="1" i="1">
              <a:solidFill>
                <a:schemeClr val="bg1"/>
              </a:solidFill>
              <a:ea typeface="Calibri" pitchFamily="34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</a:rPr>
              <a:t>Над пожаром и заводом,</a:t>
            </a:r>
            <a:endParaRPr lang="ru-RU" sz="2400" b="1" i="1">
              <a:solidFill>
                <a:schemeClr val="bg1"/>
              </a:solidFill>
              <a:ea typeface="Calibri" pitchFamily="34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</a:rPr>
              <a:t>Над костром и пароходом.</a:t>
            </a:r>
            <a:endParaRPr lang="ru-RU" sz="2400" b="1" i="1">
              <a:solidFill>
                <a:schemeClr val="bg1"/>
              </a:solidFill>
              <a:ea typeface="Calibri" pitchFamily="34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</a:rPr>
              <a:t>Но нигде - нигде меня</a:t>
            </a: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 i="1">
                <a:solidFill>
                  <a:schemeClr val="bg1"/>
                </a:solidFill>
                <a:latin typeface="Times New Roman" pitchFamily="18" charset="0"/>
                <a:ea typeface="Calibri" pitchFamily="34" charset="0"/>
              </a:rPr>
              <a:t>Не бывает без огня</a:t>
            </a:r>
            <a:r>
              <a:rPr lang="ru-RU" sz="2400" b="1" i="1">
                <a:solidFill>
                  <a:schemeClr val="bg1"/>
                </a:solidFill>
                <a:ea typeface="Calibri" pitchFamily="34" charset="0"/>
              </a:rPr>
              <a:t>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48038" y="2781300"/>
            <a:ext cx="324008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chemeClr val="bg1"/>
                </a:solidFill>
                <a:latin typeface="Calibri" pitchFamily="34" charset="0"/>
              </a:rPr>
              <a:t>(дым)</a:t>
            </a:r>
          </a:p>
        </p:txBody>
      </p:sp>
      <p:sp>
        <p:nvSpPr>
          <p:cNvPr id="4101" name="TextBox 5"/>
          <p:cNvSpPr txBox="1">
            <a:spLocks noChangeArrowheads="1"/>
          </p:cNvSpPr>
          <p:nvPr/>
        </p:nvSpPr>
        <p:spPr bwMode="auto">
          <a:xfrm>
            <a:off x="8172450" y="60213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нечка\Desktop\газ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3"/>
          <p:cNvSpPr txBox="1">
            <a:spLocks noChangeArrowheads="1"/>
          </p:cNvSpPr>
          <p:nvPr/>
        </p:nvSpPr>
        <p:spPr bwMode="auto">
          <a:xfrm>
            <a:off x="979488" y="917575"/>
            <a:ext cx="3168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79388" y="604838"/>
            <a:ext cx="561657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>
              <a:buFontTx/>
              <a:buChar char="•"/>
              <a:tabLst>
                <a:tab pos="685800" algn="l"/>
              </a:tabLst>
            </a:pPr>
            <a:r>
              <a:rPr lang="ru-RU" sz="2800" b="1" i="1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Добывается в Сибири,</a:t>
            </a:r>
            <a:endParaRPr lang="ru-RU" sz="2800" b="1" i="1">
              <a:solidFill>
                <a:srgbClr val="FFC000"/>
              </a:solidFill>
              <a:ea typeface="Calibri" pitchFamily="34" charset="0"/>
              <a:cs typeface="Times New Roman" pitchFamily="18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 i="1">
                <a:solidFill>
                  <a:srgbClr val="FFC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Бежит в трубе по дну морей,</a:t>
            </a:r>
            <a:endParaRPr lang="ru-RU" sz="2800" b="1" i="1">
              <a:solidFill>
                <a:srgbClr val="FFC000"/>
              </a:solidFill>
              <a:ea typeface="Calibri" pitchFamily="34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 i="1">
                <a:solidFill>
                  <a:srgbClr val="FFC000"/>
                </a:solidFill>
                <a:latin typeface="Times New Roman" pitchFamily="18" charset="0"/>
                <a:ea typeface="Calibri" pitchFamily="34" charset="0"/>
              </a:rPr>
              <a:t>Появляется в квартире</a:t>
            </a: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 i="1">
                <a:solidFill>
                  <a:srgbClr val="FFC000"/>
                </a:solidFill>
                <a:latin typeface="Times New Roman" pitchFamily="18" charset="0"/>
                <a:ea typeface="Calibri" pitchFamily="34" charset="0"/>
              </a:rPr>
              <a:t>Под кастрюлею твоей.  </a:t>
            </a:r>
            <a:endParaRPr lang="ru-RU" sz="2800" b="1" i="1">
              <a:solidFill>
                <a:srgbClr val="FFC000"/>
              </a:solidFill>
              <a:ea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84663" y="2420938"/>
            <a:ext cx="2159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C000"/>
                </a:solidFill>
                <a:latin typeface="Calibri" pitchFamily="34" charset="0"/>
              </a:rPr>
              <a:t>(ГАЗ )</a:t>
            </a: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7956550" y="6237288"/>
            <a:ext cx="544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>
                <a:solidFill>
                  <a:srgbClr val="FFC000"/>
                </a:solidFill>
                <a:latin typeface="Calibri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нечка\Desktop\спичк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8316913" y="6381750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5</a:t>
            </a:r>
          </a:p>
        </p:txBody>
      </p: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331788" y="989013"/>
            <a:ext cx="3960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468313" y="622300"/>
            <a:ext cx="50403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>
              <a:buFontTx/>
              <a:buChar char="•"/>
              <a:tabLst>
                <a:tab pos="685800" algn="l"/>
              </a:tabLst>
            </a:pPr>
            <a:r>
              <a:rPr lang="ru-RU" sz="2400" b="1">
                <a:solidFill>
                  <a:srgbClr val="FAC090"/>
                </a:solidFill>
                <a:ea typeface="Times New Roman" pitchFamily="18" charset="0"/>
                <a:cs typeface="Aharoni" pitchFamily="2" charset="-79"/>
              </a:rPr>
              <a:t>Это тесный – тесный дом:</a:t>
            </a: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>
                <a:solidFill>
                  <a:srgbClr val="FAC090"/>
                </a:solidFill>
                <a:latin typeface="Times New Roman" pitchFamily="18" charset="0"/>
                <a:ea typeface="Calibri" pitchFamily="34" charset="0"/>
                <a:cs typeface="Aharoni" pitchFamily="2" charset="-79"/>
              </a:rPr>
              <a:t>Сто сестричек жмутся в нем.</a:t>
            </a:r>
            <a:endParaRPr lang="ru-RU" sz="2400" b="1">
              <a:solidFill>
                <a:srgbClr val="FAC090"/>
              </a:solidFill>
              <a:cs typeface="Aharoni" pitchFamily="2" charset="-79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>
                <a:solidFill>
                  <a:srgbClr val="FAC090"/>
                </a:solidFill>
                <a:latin typeface="Times New Roman" pitchFamily="18" charset="0"/>
              </a:rPr>
              <a:t>И любая из сестер</a:t>
            </a:r>
          </a:p>
          <a:p>
            <a:pPr indent="228600" eaLnBrk="0" hangingPunct="0">
              <a:tabLst>
                <a:tab pos="685800" algn="l"/>
              </a:tabLst>
            </a:pPr>
            <a:r>
              <a:rPr lang="ru-RU" sz="2400" b="1">
                <a:solidFill>
                  <a:srgbClr val="FAC090"/>
                </a:solidFill>
                <a:latin typeface="Times New Roman" pitchFamily="18" charset="0"/>
              </a:rPr>
              <a:t>Может вспыхнуть, как костер</a:t>
            </a:r>
            <a:r>
              <a:rPr lang="ru-RU" sz="2400" b="1">
                <a:solidFill>
                  <a:srgbClr val="FAC090"/>
                </a:solidFill>
                <a:cs typeface="Aharoni" pitchFamily="2" charset="-79"/>
              </a:rPr>
              <a:t>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716463" y="2276475"/>
            <a:ext cx="29511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alibri" pitchFamily="34" charset="0"/>
              </a:rPr>
              <a:t>(Спички)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нечка\Desktop\молн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8388350" y="6381750"/>
            <a:ext cx="301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Calibri" pitchFamily="34" charset="0"/>
              </a:rPr>
              <a:t>6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50825" y="230188"/>
            <a:ext cx="849788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28600">
              <a:buFontTx/>
              <a:buChar char="•"/>
              <a:tabLst>
                <a:tab pos="685800" algn="l"/>
              </a:tabLst>
            </a:pPr>
            <a:r>
              <a:rPr lang="ru-RU" sz="2800" b="1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Синенькая искорка бежит по проводам.</a:t>
            </a:r>
            <a:endParaRPr lang="ru-RU" sz="2800" b="1">
              <a:solidFill>
                <a:srgbClr val="FFFF00"/>
              </a:solidFill>
              <a:ea typeface="Calibri" pitchFamily="34" charset="0"/>
              <a:cs typeface="Times New Roman" pitchFamily="18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Помогает шить, стирать, пылесосу – пыль глотать.</a:t>
            </a:r>
            <a:endParaRPr lang="ru-RU" sz="2800" b="1">
              <a:solidFill>
                <a:srgbClr val="FFFF00"/>
              </a:solidFill>
              <a:ea typeface="Calibri" pitchFamily="34" charset="0"/>
            </a:endParaRP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>
                <a:solidFill>
                  <a:srgbClr val="FFFF00"/>
                </a:solidFill>
                <a:latin typeface="Times New Roman" pitchFamily="18" charset="0"/>
                <a:ea typeface="Calibri" pitchFamily="34" charset="0"/>
              </a:rPr>
              <a:t>Работать за нас берется,</a:t>
            </a:r>
          </a:p>
          <a:p>
            <a:pPr indent="228600" eaLnBrk="0" hangingPunct="0">
              <a:tabLst>
                <a:tab pos="685800" algn="l"/>
              </a:tabLst>
            </a:pPr>
            <a:r>
              <a:rPr lang="ru-RU" sz="2800" b="1">
                <a:solidFill>
                  <a:srgbClr val="FFFF00"/>
                </a:solidFill>
                <a:latin typeface="Times New Roman" pitchFamily="18" charset="0"/>
                <a:ea typeface="Calibri" pitchFamily="34" charset="0"/>
              </a:rPr>
              <a:t>А в руки не дается</a:t>
            </a:r>
            <a:r>
              <a:rPr lang="ru-RU" sz="2800" b="1">
                <a:solidFill>
                  <a:srgbClr val="FFFF00"/>
                </a:solidFill>
                <a:ea typeface="Calibri" pitchFamily="34" charset="0"/>
              </a:rPr>
              <a:t>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35375" y="2420938"/>
            <a:ext cx="4105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FF00"/>
                </a:solidFill>
                <a:latin typeface="Calibri" pitchFamily="34" charset="0"/>
              </a:rPr>
              <a:t>(электричество)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C:\Users\Танечка\Desktop\древн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:\Users\Танечка\Desktop\огонь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33375"/>
            <a:ext cx="81359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5" descr="C:\Users\Танечка\Desktop\древний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333375"/>
            <a:ext cx="8135938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C:\Users\Танечка\Desktop\древний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188913"/>
            <a:ext cx="6248400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C:\Users\Танечка\Desktop\огонь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188913"/>
            <a:ext cx="8135938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8" descr="C:\Users\Танечка\Desktop\древний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188913"/>
            <a:ext cx="8135938" cy="619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9" descr="C:\Users\Танечка\Desktop\древний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8313" y="188913"/>
            <a:ext cx="8207375" cy="611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" name="TextBox 12"/>
          <p:cNvSpPr txBox="1">
            <a:spLocks noChangeArrowheads="1"/>
          </p:cNvSpPr>
          <p:nvPr/>
        </p:nvSpPr>
        <p:spPr bwMode="auto">
          <a:xfrm>
            <a:off x="8532813" y="6237288"/>
            <a:ext cx="400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88913"/>
            <a:ext cx="8208962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0350"/>
            <a:ext cx="813752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F:\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88913"/>
            <a:ext cx="8137525" cy="648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179388" y="6524625"/>
            <a:ext cx="31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Танечка\Desktop\доменная печ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C:\Users\Танечка\Desktop\свапрщик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C:\Users\Танечка\Desktop\паровоз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C:\Users\Танечка\Desktop\кузнец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11413" y="0"/>
            <a:ext cx="6337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 descr="C:\Users\Танечка\Desktop\печк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C:\Users\Танечка\Desktop\горшки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8" descr="C:\Users\Танечка\Desktop\тец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9"/>
          <p:cNvSpPr txBox="1">
            <a:spLocks noChangeArrowheads="1"/>
          </p:cNvSpPr>
          <p:nvPr/>
        </p:nvSpPr>
        <p:spPr bwMode="auto">
          <a:xfrm>
            <a:off x="8532813" y="63087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7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Танечка\Desktop\дет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2"/>
          <p:cNvSpPr txBox="1">
            <a:spLocks noChangeArrowheads="1"/>
          </p:cNvSpPr>
          <p:nvPr/>
        </p:nvSpPr>
        <p:spPr bwMode="auto">
          <a:xfrm>
            <a:off x="8675688" y="659765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68313" y="1470025"/>
            <a:ext cx="8135937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>
              <a:defRPr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Пожар</a:t>
            </a: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неконтролируемый процесс горения, сопровождающийся уничтожением материальных ценностей</a:t>
            </a:r>
          </a:p>
          <a:p>
            <a:pPr indent="457200">
              <a:defRPr/>
            </a:pPr>
            <a:r>
              <a:rPr lang="ru-RU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создающий опасность для жизни людей.</a:t>
            </a:r>
            <a:endParaRPr lang="ru-RU" sz="3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8172450" y="616585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00113" y="692150"/>
            <a:ext cx="5184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Причины пожаров:</a:t>
            </a: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755650" y="989013"/>
            <a:ext cx="54006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неосторожное обращение с огнем;</a:t>
            </a:r>
            <a:endParaRPr lang="ru-RU" sz="240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1484313"/>
            <a:ext cx="74882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Небрежное обращение с бытовыми и нагревательными приборами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39750" y="1803400"/>
            <a:ext cx="86042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нарушение правил противопожарной безопасности при эксплуатации сети и электропроводки;</a:t>
            </a:r>
            <a:endParaRPr lang="ru-RU" sz="240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18" name="TextBox 10"/>
          <p:cNvSpPr txBox="1">
            <a:spLocks noChangeArrowheads="1"/>
          </p:cNvSpPr>
          <p:nvPr/>
        </p:nvSpPr>
        <p:spPr bwMode="auto">
          <a:xfrm>
            <a:off x="763588" y="2789238"/>
            <a:ext cx="7993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11188" y="2590800"/>
            <a:ext cx="8532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неумение правильно эксплуатировать газовые приборы;</a:t>
            </a:r>
            <a:endParaRPr lang="ru-RU" sz="240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684213" y="2968625"/>
            <a:ext cx="84597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возгорание телевизоров, радиоаппаратуры</a:t>
            </a:r>
            <a:r>
              <a:rPr lang="ru-RU" sz="11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3440113"/>
            <a:ext cx="7812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lvl="2"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неправильное устройство печей и дымоходов;</a:t>
            </a:r>
            <a:endParaRPr lang="ru-RU" sz="240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827088" y="3811588"/>
            <a:ext cx="83169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  <a:tabLst>
                <a:tab pos="685800" algn="l"/>
              </a:tabLst>
            </a:pPr>
            <a:r>
              <a:rPr lang="ru-RU" sz="24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шалости детей с огнем.</a:t>
            </a:r>
            <a:endParaRPr lang="ru-RU" sz="2400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323" name="TextBox 22"/>
          <p:cNvSpPr txBox="1">
            <a:spLocks noChangeArrowheads="1"/>
          </p:cNvSpPr>
          <p:nvPr/>
        </p:nvSpPr>
        <p:spPr bwMode="auto">
          <a:xfrm>
            <a:off x="8316913" y="638175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5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5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5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2845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Ежегодно в мире происходит около 5 миллионов пожаров. Каждый третий погибший в огне человек – ребенок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24578" name="Picture 2" descr="C:\Users\Танечка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492375"/>
            <a:ext cx="5903913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8604250" y="638175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2"/>
          <p:cNvSpPr>
            <a:spLocks noGrp="1"/>
          </p:cNvSpPr>
          <p:nvPr>
            <p:ph type="ctrTitle"/>
          </p:nvPr>
        </p:nvSpPr>
        <p:spPr>
          <a:xfrm>
            <a:off x="685800" y="260350"/>
            <a:ext cx="7772400" cy="2808288"/>
          </a:xfrm>
        </p:spPr>
        <p:txBody>
          <a:bodyPr/>
          <a:lstStyle/>
          <a:p>
            <a:pPr eaLnBrk="1" hangingPunct="1"/>
            <a:r>
              <a:rPr lang="ru-RU" smtClean="0"/>
              <a:t> «Судебник» Ивана </a:t>
            </a:r>
            <a:r>
              <a:rPr lang="en-US" smtClean="0"/>
              <a:t>III</a:t>
            </a:r>
            <a:r>
              <a:rPr lang="ru-RU" smtClean="0"/>
              <a:t>, введенный в 1498 г. говорит о курцах (тех, кто «курит»):</a:t>
            </a:r>
          </a:p>
        </p:txBody>
      </p:sp>
      <p:sp>
        <p:nvSpPr>
          <p:cNvPr id="15363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7088" y="3429000"/>
            <a:ext cx="7489825" cy="22098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rgbClr val="FFC000"/>
                </a:solidFill>
              </a:rPr>
              <a:t>«Зажигальщику живота (жизни) не дать, казнить его смертной казнью».</a:t>
            </a:r>
          </a:p>
        </p:txBody>
      </p:sp>
      <p:sp>
        <p:nvSpPr>
          <p:cNvPr id="15364" name="TextBox 4"/>
          <p:cNvSpPr txBox="1">
            <a:spLocks noChangeArrowheads="1"/>
          </p:cNvSpPr>
          <p:nvPr/>
        </p:nvSpPr>
        <p:spPr bwMode="auto">
          <a:xfrm>
            <a:off x="8316913" y="6308725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685800" y="692150"/>
            <a:ext cx="7772400" cy="15843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dirty="0" smtClean="0"/>
              <a:t>1803 год: «Указ об организации в Петербурге пожарной охраны</a:t>
            </a:r>
            <a:r>
              <a:rPr lang="ru-RU" i="1" dirty="0" smtClean="0"/>
              <a:t>»</a:t>
            </a:r>
            <a:endParaRPr lang="ru-RU" dirty="0" smtClean="0"/>
          </a:p>
        </p:txBody>
      </p:sp>
      <p:sp>
        <p:nvSpPr>
          <p:cNvPr id="1638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95288" y="3886200"/>
            <a:ext cx="7993062" cy="1752600"/>
          </a:xfrm>
        </p:spPr>
        <p:txBody>
          <a:bodyPr/>
          <a:lstStyle/>
          <a:p>
            <a:pPr algn="l" eaLnBrk="1" hangingPunct="1"/>
            <a:r>
              <a:rPr lang="ru-RU" sz="3600" smtClean="0">
                <a:solidFill>
                  <a:schemeClr val="tx1"/>
                </a:solidFill>
              </a:rPr>
              <a:t>1841: организована Первая пожарная команда в Киеве </a:t>
            </a:r>
          </a:p>
        </p:txBody>
      </p: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8243888" y="60213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3"/>
          <p:cNvSpPr>
            <a:spLocks noGrp="1"/>
          </p:cNvSpPr>
          <p:nvPr>
            <p:ph type="ctrTitle"/>
          </p:nvPr>
        </p:nvSpPr>
        <p:spPr>
          <a:xfrm>
            <a:off x="685800" y="908050"/>
            <a:ext cx="7772400" cy="2016125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FF0000"/>
                </a:solidFill>
              </a:rPr>
              <a:t>17 апреля 1918 года</a:t>
            </a:r>
          </a:p>
        </p:txBody>
      </p:sp>
      <p:sp>
        <p:nvSpPr>
          <p:cNvPr id="17411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</a:rPr>
              <a:t>Декрет «О государственных мерах борьбы с огнем».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8172450" y="62372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Танечка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2967335"/>
            <a:ext cx="7560839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  <a:cs typeface="+mn-cs"/>
              </a:rPr>
              <a:t>Чернобыль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8532813" y="64531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Танечка\Desktop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C:\Users\Танечка\Desktop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857250"/>
            <a:ext cx="7920037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C:\Users\Танечка\Desktop\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3" y="857250"/>
            <a:ext cx="791368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C:\Users\Танечка\Desktop\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63" y="857250"/>
            <a:ext cx="784860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 descr="C:\Users\Танечка\Desktop\9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063" y="857250"/>
            <a:ext cx="7920037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C:\Users\Танечка\Desktop\1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63" y="857250"/>
            <a:ext cx="7913687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8" descr="C:\Users\Танечка\Desktop\7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63" y="857250"/>
            <a:ext cx="78486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9" descr="C:\Users\Танечка\Desktop\1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0063" y="857250"/>
            <a:ext cx="8064500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Box 11"/>
          <p:cNvSpPr txBox="1">
            <a:spLocks noChangeArrowheads="1"/>
          </p:cNvSpPr>
          <p:nvPr/>
        </p:nvSpPr>
        <p:spPr bwMode="auto">
          <a:xfrm>
            <a:off x="395288" y="6308725"/>
            <a:ext cx="1857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17</a:t>
            </a:r>
          </a:p>
        </p:txBody>
      </p:sp>
      <p:pic>
        <p:nvPicPr>
          <p:cNvPr id="26634" name="Picture 10" descr="C:\Users\Танечка\Desktop\13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0063" y="857250"/>
            <a:ext cx="8001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leg_volya_-_lesne_pozhar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8839200" y="6286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0023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Танечка\Desktop\2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88913"/>
            <a:ext cx="4968875" cy="633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8316913" y="62372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350"/>
            <a:ext cx="7772400" cy="1728788"/>
          </a:xfrm>
          <a:solidFill>
            <a:schemeClr val="accent6">
              <a:lumMod val="60000"/>
              <a:lumOff val="40000"/>
            </a:schemeClr>
          </a:solidFill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9600" dirty="0" smtClean="0">
                <a:solidFill>
                  <a:srgbClr val="FF0000"/>
                </a:solidFill>
              </a:rPr>
              <a:t>01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4400"/>
            <a:ext cx="6400800" cy="1800225"/>
          </a:xfr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dirty="0" smtClean="0">
                <a:solidFill>
                  <a:schemeClr val="accent2"/>
                </a:solidFill>
              </a:rPr>
              <a:t>Телефон пожарной службы</a:t>
            </a:r>
          </a:p>
        </p:txBody>
      </p:sp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8388350" y="6381750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20</a:t>
            </a:r>
          </a:p>
        </p:txBody>
      </p:sp>
      <p:pic>
        <p:nvPicPr>
          <p:cNvPr id="28675" name="Picture 3" descr="C:\Users\Танечка\Desktop\0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48125" y="2492375"/>
            <a:ext cx="160337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7030A0"/>
                </a:solidFill>
              </a:rPr>
              <a:t>Вода и огонь – хорошие слуги, но страшные господа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4800" smtClean="0">
                <a:solidFill>
                  <a:srgbClr val="00B0F0"/>
                </a:solidFill>
              </a:rPr>
              <a:t>От маленькой искры большой пожар бывает</a:t>
            </a: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7740650" y="60213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21</a:t>
            </a:r>
          </a:p>
        </p:txBody>
      </p:sp>
      <p:pic>
        <p:nvPicPr>
          <p:cNvPr id="7" name="Picture 2" descr="C:\Users\Танечка\Desktop\MM90028349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4888" y="476250"/>
            <a:ext cx="1582737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accent2"/>
                </a:solidFill>
              </a:rPr>
              <a:t>Не бывает дыма без огня.</a:t>
            </a:r>
            <a:br>
              <a:rPr lang="ru-RU" smtClean="0">
                <a:solidFill>
                  <a:schemeClr val="accent2"/>
                </a:solidFill>
              </a:rPr>
            </a:br>
            <a:endParaRPr lang="ru-RU" smtClean="0">
              <a:solidFill>
                <a:schemeClr val="accent2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dirty="0" smtClean="0">
                <a:solidFill>
                  <a:schemeClr val="accent1"/>
                </a:solidFill>
              </a:rPr>
              <a:t>Огонь маслом заливать – лишь огня добавлять.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</p:txBody>
      </p:sp>
      <p:pic>
        <p:nvPicPr>
          <p:cNvPr id="32770" name="Picture 2" descr="C:\Users\Танечка\Desktop\MM900283497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04813"/>
            <a:ext cx="1368425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TextBox 6"/>
          <p:cNvSpPr txBox="1">
            <a:spLocks noChangeArrowheads="1"/>
          </p:cNvSpPr>
          <p:nvPr/>
        </p:nvSpPr>
        <p:spPr bwMode="auto">
          <a:xfrm>
            <a:off x="8101013" y="6237288"/>
            <a:ext cx="4191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 </a:t>
            </a:r>
            <a:r>
              <a:rPr lang="ru-RU" smtClean="0">
                <a:solidFill>
                  <a:schemeClr val="accent2"/>
                </a:solidFill>
              </a:rPr>
              <a:t>Огонь воды боится.</a:t>
            </a:r>
            <a:br>
              <a:rPr lang="ru-RU" smtClean="0">
                <a:solidFill>
                  <a:schemeClr val="accent2"/>
                </a:solidFill>
              </a:rPr>
            </a:br>
            <a:endParaRPr lang="ru-RU" smtClean="0">
              <a:solidFill>
                <a:schemeClr val="accent2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FF0000"/>
                </a:solidFill>
              </a:rPr>
              <a:t>Искру туши до пожара, беду отводи до удара</a:t>
            </a: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8172450" y="6092825"/>
            <a:ext cx="419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23</a:t>
            </a:r>
          </a:p>
        </p:txBody>
      </p:sp>
      <p:pic>
        <p:nvPicPr>
          <p:cNvPr id="7" name="Picture 2" descr="C:\Users\Танечка\Desktop\пожарник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88913"/>
            <a:ext cx="23399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353</Words>
  <Application>Microsoft Office PowerPoint</Application>
  <PresentationFormat>On-screen Show (4:3)</PresentationFormat>
  <Paragraphs>74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Aharoni</vt:lpstr>
      <vt:lpstr>Тема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Ежегодно в мире происходит около 5 миллионов пожаров. Каждый третий погибший в огне человек – ребенок. </vt:lpstr>
      <vt:lpstr> «Судебник» Ивана III, введенный в 1498 г. говорит о курцах (тех, кто «курит»):</vt:lpstr>
      <vt:lpstr>1803 год: «Указ об организации в Петербурге пожарной охраны»</vt:lpstr>
      <vt:lpstr>17 апреля 1918 года</vt:lpstr>
      <vt:lpstr>Slide 17</vt:lpstr>
      <vt:lpstr>Slide 18</vt:lpstr>
      <vt:lpstr>Slide 19</vt:lpstr>
      <vt:lpstr>01</vt:lpstr>
      <vt:lpstr>Вода и огонь – хорошие слуги, но страшные господа</vt:lpstr>
      <vt:lpstr>Не бывает дыма без огня. </vt:lpstr>
      <vt:lpstr> Огонь воды боится.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Танечка</dc:creator>
  <cp:lastModifiedBy>Windows User</cp:lastModifiedBy>
  <cp:revision>47</cp:revision>
  <dcterms:created xsi:type="dcterms:W3CDTF">2010-10-14T13:09:53Z</dcterms:created>
  <dcterms:modified xsi:type="dcterms:W3CDTF">2016-09-21T06:40:29Z</dcterms:modified>
</cp:coreProperties>
</file>