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7" r:id="rId4"/>
    <p:sldMasterId id="2147483702" r:id="rId5"/>
    <p:sldMasterId id="2147483717" r:id="rId6"/>
    <p:sldMasterId id="2147483747" r:id="rId7"/>
    <p:sldMasterId id="2147483759" r:id="rId8"/>
    <p:sldMasterId id="2147483771" r:id="rId9"/>
    <p:sldMasterId id="2147483783" r:id="rId10"/>
  </p:sldMasterIdLst>
  <p:notesMasterIdLst>
    <p:notesMasterId r:id="rId73"/>
  </p:notesMasterIdLst>
  <p:sldIdLst>
    <p:sldId id="311" r:id="rId11"/>
    <p:sldId id="313" r:id="rId12"/>
    <p:sldId id="314" r:id="rId13"/>
    <p:sldId id="315" r:id="rId14"/>
    <p:sldId id="316" r:id="rId15"/>
    <p:sldId id="317" r:id="rId16"/>
    <p:sldId id="332" r:id="rId17"/>
    <p:sldId id="328" r:id="rId18"/>
    <p:sldId id="330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4" r:id="rId43"/>
    <p:sldId id="310" r:id="rId44"/>
    <p:sldId id="280" r:id="rId45"/>
    <p:sldId id="281" r:id="rId46"/>
    <p:sldId id="285" r:id="rId47"/>
    <p:sldId id="286" r:id="rId48"/>
    <p:sldId id="282" r:id="rId49"/>
    <p:sldId id="283" r:id="rId50"/>
    <p:sldId id="287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5" r:id="rId59"/>
    <p:sldId id="296" r:id="rId60"/>
    <p:sldId id="297" r:id="rId61"/>
    <p:sldId id="298" r:id="rId62"/>
    <p:sldId id="299" r:id="rId63"/>
    <p:sldId id="300" r:id="rId64"/>
    <p:sldId id="301" r:id="rId65"/>
    <p:sldId id="302" r:id="rId66"/>
    <p:sldId id="303" r:id="rId67"/>
    <p:sldId id="304" r:id="rId68"/>
    <p:sldId id="305" r:id="rId69"/>
    <p:sldId id="306" r:id="rId70"/>
    <p:sldId id="329" r:id="rId71"/>
    <p:sldId id="331" r:id="rId7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 varScale="1">
        <p:scale>
          <a:sx n="110" d="100"/>
          <a:sy n="110" d="100"/>
        </p:scale>
        <p:origin x="-18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slide" Target="slides/slide56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6A3C4-571D-4F39-8A47-048CEDE54C96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A41D2-0C58-48BC-A15D-7946D1AB38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62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215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30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733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88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135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40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068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691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582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15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038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610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461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70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427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35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A41D2-0C58-48BC-A15D-7946D1AB386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09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82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97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0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99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6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2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58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5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5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3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459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CBC5-CA71-4422-BE67-3723A54345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BF28-D1DC-4876-8CA1-E10DEE66CB3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89299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AC3A8-F649-4224-A098-4505FABBA6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ED3D-AF0A-4B83-8C9A-A48904ABA5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0953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1969-092F-4F4E-8DE6-0984A4A643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71D74-8BDD-4C76-9DBD-1D549A29AA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09570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C464D-FF90-4F50-8204-25CFD81CE3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F9D66-4BD1-411B-BE89-A66CB70B05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07543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144E-5BCE-4ACC-8D1A-914C9F447C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F466A-84CC-451F-A60F-29794167E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83193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F8A-052E-40F6-AFCA-4B5AF73AFD7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039A2-BCAD-4765-A32E-42F035789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1070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9FC7-C65E-4691-A6ED-C5190D0137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5348-9C88-4306-BCFB-42DF32B4D3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7330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FE0D3-7104-45AF-B754-28AC6BAB0C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9ADAA-6CAC-4F80-9940-82696799FC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4755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DF03-D0C7-4A84-9A06-5EBFA7EB530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3456-B4C4-411A-A825-279A906736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9628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6D49-7D3A-48DC-B095-D76B014A8C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391F-D620-40B5-B850-16556FB9C8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15430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7FF5-7D47-4D84-93CE-012BD8C4EA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B453-A3AB-49AA-B0D8-7F822310A5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496439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9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0A7B537-518D-467C-B85A-A40A58D0F67E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6789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F382-2551-4CC9-A542-7E527ABA4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31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D40E3-9162-4E62-930C-46157A1128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4746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F2873-B405-454F-A42B-6288E27D37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637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87086-63DD-4934-B0BA-5A47A316DC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431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7C8C9-2B14-402B-B5C1-CE35C37FA9A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98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5ABE-B16B-4B23-990B-2DBAA33B51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705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094F4-D3FB-4564-94D9-4ED9A65F7A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02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4723-B344-42C0-A51C-E60B38B9FE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1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27154-B687-4B28-9938-45901667D7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685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88898-153D-439B-91EA-109112C909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618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CFC4C-9C85-497D-B294-F314910364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79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97697-9AAA-41E3-B19F-0464B859E8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985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74633-1DE4-49B2-80CF-48B600796A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769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9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0A7B537-518D-467C-B85A-A40A58D0F67E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9243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F382-2551-4CC9-A542-7E527ABA4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864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D40E3-9162-4E62-930C-46157A1128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640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F2873-B405-454F-A42B-6288E27D37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466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87086-63DD-4934-B0BA-5A47A316DC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1187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7C8C9-2B14-402B-B5C1-CE35C37FA9A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673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5ABE-B16B-4B23-990B-2DBAA33B51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166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094F4-D3FB-4564-94D9-4ED9A65F7A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832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4723-B344-42C0-A51C-E60B38B9FE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09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27154-B687-4B28-9938-45901667D7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79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88898-153D-439B-91EA-109112C909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111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CFC4C-9C85-497D-B294-F314910364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902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97697-9AAA-41E3-B19F-0464B859E8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6789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74633-1DE4-49B2-80CF-48B600796A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4186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9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0A7B537-518D-467C-B85A-A40A58D0F67E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0506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F382-2551-4CC9-A542-7E527ABA4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464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D40E3-9162-4E62-930C-46157A1128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7639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F2873-B405-454F-A42B-6288E27D37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22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87086-63DD-4934-B0BA-5A47A316DC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801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7C8C9-2B14-402B-B5C1-CE35C37FA9A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159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5ABE-B16B-4B23-990B-2DBAA33B51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795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094F4-D3FB-4564-94D9-4ED9A65F7A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3171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4723-B344-42C0-A51C-E60B38B9FE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459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27154-B687-4B28-9938-45901667D7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9417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88898-153D-439B-91EA-109112C909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982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CFC4C-9C85-497D-B294-F314910364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025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97697-9AAA-41E3-B19F-0464B859E8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347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74633-1DE4-49B2-80CF-48B600796A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072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9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0A7B537-518D-467C-B85A-A40A58D0F67E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876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EF382-2551-4CC9-A542-7E527ABA445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939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D40E3-9162-4E62-930C-46157A1128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9705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F2873-B405-454F-A42B-6288E27D37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041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87086-63DD-4934-B0BA-5A47A316DC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671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7C8C9-2B14-402B-B5C1-CE35C37FA9A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0990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5ABE-B16B-4B23-990B-2DBAA33B51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281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094F4-D3FB-4564-94D9-4ED9A65F7A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224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4723-B344-42C0-A51C-E60B38B9FE9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8303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27154-B687-4B28-9938-45901667D79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3381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88898-153D-439B-91EA-109112C909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417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CFC4C-9C85-497D-B294-F314910364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04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97697-9AAA-41E3-B19F-0464B859E8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280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74633-1DE4-49B2-80CF-48B600796A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074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CBC5-CA71-4422-BE67-3723A54345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BF28-D1DC-4876-8CA1-E10DEE66CB3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4749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AC3A8-F649-4224-A098-4505FABBA6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ED3D-AF0A-4B83-8C9A-A48904ABA5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9923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1969-092F-4F4E-8DE6-0984A4A643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71D74-8BDD-4C76-9DBD-1D549A29AA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331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C464D-FF90-4F50-8204-25CFD81CE3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F9D66-4BD1-411B-BE89-A66CB70B05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314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144E-5BCE-4ACC-8D1A-914C9F447C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F466A-84CC-451F-A60F-29794167E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5699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F8A-052E-40F6-AFCA-4B5AF73AFD7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039A2-BCAD-4765-A32E-42F035789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70496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9FC7-C65E-4691-A6ED-C5190D0137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5348-9C88-4306-BCFB-42DF32B4D3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9824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FE0D3-7104-45AF-B754-28AC6BAB0C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9ADAA-6CAC-4F80-9940-82696799FC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8245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DF03-D0C7-4A84-9A06-5EBFA7EB530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3456-B4C4-411A-A825-279A906736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9306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6D49-7D3A-48DC-B095-D76B014A8C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391F-D620-40B5-B850-16556FB9C8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1309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7FF5-7D47-4D84-93CE-012BD8C4EA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B453-A3AB-49AA-B0D8-7F822310A5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2376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CBC5-CA71-4422-BE67-3723A54345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BF28-D1DC-4876-8CA1-E10DEE66CB3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4749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AC3A8-F649-4224-A098-4505FABBA6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ED3D-AF0A-4B83-8C9A-A48904ABA5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9923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1969-092F-4F4E-8DE6-0984A4A643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71D74-8BDD-4C76-9DBD-1D549A29AA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331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C464D-FF90-4F50-8204-25CFD81CE3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F9D66-4BD1-411B-BE89-A66CB70B05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314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144E-5BCE-4ACC-8D1A-914C9F447C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F466A-84CC-451F-A60F-29794167E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5699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F8A-052E-40F6-AFCA-4B5AF73AFD7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039A2-BCAD-4765-A32E-42F035789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70496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9FC7-C65E-4691-A6ED-C5190D0137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5348-9C88-4306-BCFB-42DF32B4D3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9824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FE0D3-7104-45AF-B754-28AC6BAB0C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9ADAA-6CAC-4F80-9940-82696799FC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8245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DF03-D0C7-4A84-9A06-5EBFA7EB530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3456-B4C4-411A-A825-279A906736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9306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6D49-7D3A-48DC-B095-D76B014A8C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391F-D620-40B5-B850-16556FB9C8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1309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7FF5-7D47-4D84-93CE-012BD8C4EA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B453-A3AB-49AA-B0D8-7F822310A5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2376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CCBC5-CA71-4422-BE67-3723A54345B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BF28-D1DC-4876-8CA1-E10DEE66CB3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4749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AC3A8-F649-4224-A098-4505FABBA6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ED3D-AF0A-4B83-8C9A-A48904ABA5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9923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1969-092F-4F4E-8DE6-0984A4A643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71D74-8BDD-4C76-9DBD-1D549A29AA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3316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C464D-FF90-4F50-8204-25CFD81CE3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F9D66-4BD1-411B-BE89-A66CB70B05B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314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144E-5BCE-4ACC-8D1A-914C9F447C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F466A-84CC-451F-A60F-29794167EA2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5699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3BF8A-052E-40F6-AFCA-4B5AF73AFD7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039A2-BCAD-4765-A32E-42F0357894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70496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9FC7-C65E-4691-A6ED-C5190D01379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45348-9C88-4306-BCFB-42DF32B4D3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9824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FE0D3-7104-45AF-B754-28AC6BAB0CF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9ADAA-6CAC-4F80-9940-82696799FCA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82458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5DF03-D0C7-4A84-9A06-5EBFA7EB530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3456-B4C4-411A-A825-279A906736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93062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6D49-7D3A-48DC-B095-D76B014A8C2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A391F-D620-40B5-B850-16556FB9C8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013095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7FF5-7D47-4D84-93CE-012BD8C4EA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B453-A3AB-49AA-B0D8-7F822310A5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23761"/>
      </p:ext>
    </p:extLst>
  </p:cSld>
  <p:clrMapOvr>
    <a:masterClrMapping/>
  </p:clrMapOvr>
  <p:transition>
    <p:sndAc>
      <p:stSnd>
        <p:snd r:embed="rId1" name="push.wav"/>
      </p:stSnd>
    </p:sndAc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97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E986CA8-A26D-41BB-B3B5-E2AB64B9FC96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7919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2A07F-24F2-402A-A49D-7789C8BFA5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17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88FEB-8CB6-40A9-8055-3169A355A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2761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D487C-FCB1-4CD2-89F2-78E16DEB773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1536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A9A18-032A-46F7-B288-16A18B0179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235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16FCF-54CA-45C4-B22E-1C181F18AD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7807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D39E2-B7B1-440D-9447-22755F42C4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45601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C8EF8-F4EF-4628-9AE5-4F3029D5D1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14806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EFB81-AC1A-4EBD-8CDB-3C92D52AEB3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643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B142A-AF50-4E44-A249-7672C9515BD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696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18E3D-DE5C-494D-9645-288D366235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54338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12056-B783-49B8-AE64-663E4E44F96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34090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FA4DD-B9CC-4681-BB4C-9C04439175E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42756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AA4CE-5D7F-492C-A497-36F92FA56C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3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A31A0-FBA7-45F7-92EE-87D66EF7FFAC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655CD-5234-42D9-8011-DC8CE729C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0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309DE2-4972-4C3A-8FF0-B06E176F90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602CFD-1202-433F-9860-A43A84270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D9D9D9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3">
              <a:lumMod val="40000"/>
              <a:lumOff val="60000"/>
            </a:schemeClr>
          </a:solidFill>
          <a:ln w="215900" cmpd="thickThin">
            <a:solidFill>
              <a:srgbClr val="006600"/>
            </a:soli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5" name="Рисунок 8" descr="69415843_04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81525"/>
            <a:ext cx="186213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Рисунок 9" descr="69415810_0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365625"/>
            <a:ext cx="205105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16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ndAc>
      <p:stSnd>
        <p:snd r:embed="rId13" name="push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5B4DA-3815-4B81-BD63-C67558CEBE1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5B4DA-3815-4B81-BD63-C67558CEBE1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8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5B4DA-3815-4B81-BD63-C67558CEBE1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42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5B4DA-3815-4B81-BD63-C67558CEBE1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57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309DE2-4972-4C3A-8FF0-B06E176F90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602CFD-1202-433F-9860-A43A84270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D9D9D9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3">
              <a:lumMod val="40000"/>
              <a:lumOff val="60000"/>
            </a:schemeClr>
          </a:solidFill>
          <a:ln w="215900" cmpd="thickThin">
            <a:solidFill>
              <a:srgbClr val="006600"/>
            </a:soli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5" name="Рисунок 8" descr="69415843_04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81525"/>
            <a:ext cx="186213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Рисунок 9" descr="69415810_0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365625"/>
            <a:ext cx="205105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16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>
    <p:sndAc>
      <p:stSnd>
        <p:snd r:embed="rId13" name="push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309DE2-4972-4C3A-8FF0-B06E176F90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602CFD-1202-433F-9860-A43A84270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D9D9D9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3">
              <a:lumMod val="40000"/>
              <a:lumOff val="60000"/>
            </a:schemeClr>
          </a:solidFill>
          <a:ln w="215900" cmpd="thickThin">
            <a:solidFill>
              <a:srgbClr val="006600"/>
            </a:soli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5" name="Рисунок 8" descr="69415843_04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81525"/>
            <a:ext cx="186213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Рисунок 9" descr="69415810_0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365625"/>
            <a:ext cx="205105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16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ransition>
    <p:sndAc>
      <p:stSnd>
        <p:snd r:embed="rId13" name="push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309DE2-4972-4C3A-8FF0-B06E176F90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602CFD-1202-433F-9860-A43A84270E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>
                <a:solidFill>
                  <a:srgbClr val="D9D9D9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3">
              <a:lumMod val="40000"/>
              <a:lumOff val="60000"/>
            </a:schemeClr>
          </a:solidFill>
          <a:ln w="215900" cmpd="thickThin">
            <a:solidFill>
              <a:srgbClr val="006600"/>
            </a:soli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5" name="Рисунок 8" descr="69415843_04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81525"/>
            <a:ext cx="186213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Рисунок 9" descr="69415810_0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365625"/>
            <a:ext cx="2051050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0"/>
            <a:ext cx="1835150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16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>
    <p:sndAc>
      <p:stSnd>
        <p:snd r:embed="rId13" name="push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6FFCF"/>
            </a:gs>
            <a:gs pos="50000">
              <a:srgbClr val="B6FFDF"/>
            </a:gs>
            <a:gs pos="100000">
              <a:srgbClr val="DCFFE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ECDF96-1AE8-484F-93B8-DF42ADFDC74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5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19.xml"/><Relationship Id="rId18" Type="http://schemas.openxmlformats.org/officeDocument/2006/relationships/slide" Target="slide57.xml"/><Relationship Id="rId26" Type="http://schemas.openxmlformats.org/officeDocument/2006/relationships/slide" Target="slide41.xml"/><Relationship Id="rId3" Type="http://schemas.openxmlformats.org/officeDocument/2006/relationships/slide" Target="slide43.xml"/><Relationship Id="rId21" Type="http://schemas.openxmlformats.org/officeDocument/2006/relationships/slide" Target="slide23.xml"/><Relationship Id="rId7" Type="http://schemas.openxmlformats.org/officeDocument/2006/relationships/slide" Target="slide33.xml"/><Relationship Id="rId12" Type="http://schemas.openxmlformats.org/officeDocument/2006/relationships/slide" Target="slide49.xml"/><Relationship Id="rId17" Type="http://schemas.openxmlformats.org/officeDocument/2006/relationships/slide" Target="slide27.xml"/><Relationship Id="rId25" Type="http://schemas.openxmlformats.org/officeDocument/2006/relationships/slide" Target="slide51.xml"/><Relationship Id="rId2" Type="http://schemas.openxmlformats.org/officeDocument/2006/relationships/slide" Target="slide13.xml"/><Relationship Id="rId16" Type="http://schemas.openxmlformats.org/officeDocument/2006/relationships/slide" Target="slide59.xml"/><Relationship Id="rId20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11" Type="http://schemas.openxmlformats.org/officeDocument/2006/relationships/slide" Target="slide47.xml"/><Relationship Id="rId24" Type="http://schemas.openxmlformats.org/officeDocument/2006/relationships/slide" Target="slide21.xml"/><Relationship Id="rId5" Type="http://schemas.openxmlformats.org/officeDocument/2006/relationships/slide" Target="slide15.xml"/><Relationship Id="rId15" Type="http://schemas.openxmlformats.org/officeDocument/2006/relationships/slide" Target="slide29.xml"/><Relationship Id="rId23" Type="http://schemas.openxmlformats.org/officeDocument/2006/relationships/slide" Target="slide31.xml"/><Relationship Id="rId10" Type="http://schemas.openxmlformats.org/officeDocument/2006/relationships/slide" Target="slide17.xml"/><Relationship Id="rId19" Type="http://schemas.openxmlformats.org/officeDocument/2006/relationships/slide" Target="slide25.xml"/><Relationship Id="rId4" Type="http://schemas.openxmlformats.org/officeDocument/2006/relationships/slide" Target="slide11.xml"/><Relationship Id="rId9" Type="http://schemas.openxmlformats.org/officeDocument/2006/relationships/slide" Target="slide37.xml"/><Relationship Id="rId14" Type="http://schemas.openxmlformats.org/officeDocument/2006/relationships/slide" Target="slide39.xml"/><Relationship Id="rId22" Type="http://schemas.openxmlformats.org/officeDocument/2006/relationships/slide" Target="slide5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19.gif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slide" Target="slid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microsoft.com/office/2007/relationships/hdphoto" Target="../media/hdphoto1.wdp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slide" Target="slide2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4.xml"/><Relationship Id="rId4" Type="http://schemas.openxmlformats.org/officeDocument/2006/relationships/image" Target="../media/image5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58.gif"/><Relationship Id="rId4" Type="http://schemas.openxmlformats.org/officeDocument/2006/relationships/image" Target="../media/image5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6.xml"/><Relationship Id="rId4" Type="http://schemas.openxmlformats.org/officeDocument/2006/relationships/image" Target="../media/image6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image" Target="../media/image66.jpeg"/><Relationship Id="rId4" Type="http://schemas.openxmlformats.org/officeDocument/2006/relationships/image" Target="../media/image6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6.xml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0.xml"/><Relationship Id="rId4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" Target="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gif"/><Relationship Id="rId5" Type="http://schemas.openxmlformats.org/officeDocument/2006/relationships/image" Target="../media/image136.png"/><Relationship Id="rId4" Type="http://schemas.openxmlformats.org/officeDocument/2006/relationships/image" Target="../media/image13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14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Cambria" pitchFamily="18" charset="0"/>
              </a:rPr>
              <a:t/>
            </a:r>
            <a:br>
              <a:rPr lang="ru-RU" i="1" dirty="0" smtClean="0">
                <a:latin typeface="Cambria" pitchFamily="18" charset="0"/>
              </a:rPr>
            </a:br>
            <a:r>
              <a:rPr lang="ru-RU" i="1" dirty="0">
                <a:latin typeface="Cambria" pitchFamily="18" charset="0"/>
              </a:rPr>
              <a:t/>
            </a:r>
            <a:br>
              <a:rPr lang="ru-RU" i="1" dirty="0">
                <a:latin typeface="Cambria" pitchFamily="18" charset="0"/>
              </a:rPr>
            </a:br>
            <a:r>
              <a:rPr lang="ru-RU" i="1" dirty="0" smtClean="0">
                <a:latin typeface="Cambria" pitchFamily="18" charset="0"/>
              </a:rPr>
              <a:t/>
            </a:r>
            <a:br>
              <a:rPr lang="ru-RU" i="1" dirty="0" smtClean="0">
                <a:latin typeface="Cambria" pitchFamily="18" charset="0"/>
              </a:rPr>
            </a:br>
            <a:r>
              <a:rPr lang="ru-RU" i="1" dirty="0">
                <a:latin typeface="Cambria" pitchFamily="18" charset="0"/>
              </a:rPr>
              <a:t/>
            </a:r>
            <a:br>
              <a:rPr lang="ru-RU" i="1" dirty="0">
                <a:latin typeface="Cambria" pitchFamily="18" charset="0"/>
              </a:rPr>
            </a:br>
            <a:r>
              <a:rPr lang="ru-RU" i="1" dirty="0" smtClean="0">
                <a:latin typeface="Cambria" pitchFamily="18" charset="0"/>
              </a:rPr>
              <a:t/>
            </a:r>
            <a:br>
              <a:rPr lang="ru-RU" i="1" dirty="0" smtClean="0">
                <a:latin typeface="Cambria" pitchFamily="18" charset="0"/>
              </a:rPr>
            </a:br>
            <a:r>
              <a:rPr lang="ru-RU" i="1" dirty="0" smtClean="0">
                <a:latin typeface="Cambria" pitchFamily="18" charset="0"/>
              </a:rPr>
              <a:t/>
            </a:r>
            <a:br>
              <a:rPr lang="ru-RU" i="1" dirty="0" smtClean="0">
                <a:latin typeface="Cambria" pitchFamily="18" charset="0"/>
              </a:rPr>
            </a:br>
            <a:r>
              <a:rPr lang="ru-RU" sz="4800" i="1" dirty="0" smtClean="0">
                <a:latin typeface="Cambria" pitchFamily="18" charset="0"/>
              </a:rPr>
              <a:t>«Если хочешь быть здоров-занимайся спортом»</a:t>
            </a:r>
            <a:endParaRPr lang="ru-RU" sz="4800" i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87335"/>
      </p:ext>
    </p:extLst>
  </p:cSld>
  <p:clrMapOvr>
    <a:masterClrMapping/>
  </p:clrMapOvr>
  <p:transition>
    <p:wheel spokes="8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Отгадайте загадку:</a:t>
            </a:r>
            <a:br>
              <a:rPr lang="ru-RU" smtClean="0"/>
            </a:b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sz="4800" b="1" i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Что на свете дороже всего? </a:t>
            </a:r>
            <a:endParaRPr lang="ru-RU" sz="4800" b="1" i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372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2000250"/>
          </a:xfrm>
        </p:spPr>
        <p:txBody>
          <a:bodyPr/>
          <a:lstStyle/>
          <a:p>
            <a:r>
              <a:rPr lang="ru-RU" sz="5400" b="1" i="1" smtClean="0">
                <a:solidFill>
                  <a:srgbClr val="FF0000"/>
                </a:solidFill>
              </a:rPr>
              <a:t>здоровье</a:t>
            </a:r>
            <a:br>
              <a:rPr lang="ru-RU" sz="5400" b="1" i="1" smtClean="0">
                <a:solidFill>
                  <a:srgbClr val="FF0000"/>
                </a:solidFill>
              </a:rPr>
            </a:br>
            <a:endParaRPr lang="ru-RU" sz="5400" b="1" i="1" smtClean="0">
              <a:solidFill>
                <a:srgbClr val="FF0000"/>
              </a:solidFill>
            </a:endParaRP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57279">
            <a:off x="6429375" y="500063"/>
            <a:ext cx="2286000" cy="2714625"/>
          </a:xfrm>
          <a:noFill/>
        </p:spPr>
      </p:pic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516">
            <a:off x="3429000" y="1714500"/>
            <a:ext cx="264318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08036">
            <a:off x="571500" y="2286000"/>
            <a:ext cx="25717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39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- А что такое здоровье?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Здоровье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нормальная деятельность организма, его полное физическое и психическое благополучие.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53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57250" y="214313"/>
            <a:ext cx="8501063" cy="1785937"/>
          </a:xfrm>
        </p:spPr>
        <p:txBody>
          <a:bodyPr/>
          <a:lstStyle/>
          <a:p>
            <a:r>
              <a:rPr lang="ru-RU" sz="4000" b="1" smtClean="0"/>
              <a:t>Здоровье человека – это главная ценность жизни каждого из нас.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mtClean="0"/>
              <a:t>Его нельзя купить ни за какие деньги и ценности. Здоровье перевешивает все остальные блага жизни. </a:t>
            </a:r>
            <a:r>
              <a:rPr lang="ru-RU" sz="4000" b="1" i="1" smtClean="0">
                <a:solidFill>
                  <a:srgbClr val="C00000"/>
                </a:solidFill>
              </a:rPr>
              <a:t>“Здоровый нищий счастливее больного короля” </a:t>
            </a:r>
            <a:r>
              <a:rPr lang="ru-RU" smtClean="0"/>
              <a:t>(цитата Шопенгауэра).</a:t>
            </a:r>
          </a:p>
        </p:txBody>
      </p:sp>
    </p:spTree>
    <p:extLst>
      <p:ext uri="{BB962C8B-B14F-4D97-AF65-F5344CB8AC3E}">
        <p14:creationId xmlns:p14="http://schemas.microsoft.com/office/powerpoint/2010/main" val="295275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192688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Правила игры: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-Уважай каждого в своей команде</a:t>
            </a:r>
            <a:br>
              <a:rPr lang="ru-RU" sz="3600" dirty="0" smtClean="0"/>
            </a:br>
            <a:r>
              <a:rPr lang="ru-RU" sz="3600" dirty="0" smtClean="0"/>
              <a:t>-Уважай свих соперников, не оскорбляй</a:t>
            </a:r>
            <a:br>
              <a:rPr lang="ru-RU" sz="3600" dirty="0" smtClean="0"/>
            </a:br>
            <a:r>
              <a:rPr lang="ru-RU" sz="3600" dirty="0" smtClean="0"/>
              <a:t>- Если сомневаешься в ответе, подумай еще раз</a:t>
            </a:r>
            <a:br>
              <a:rPr lang="ru-RU" sz="3600" dirty="0" smtClean="0"/>
            </a:br>
            <a:r>
              <a:rPr lang="ru-RU" sz="3600" dirty="0" smtClean="0"/>
              <a:t>-Сначала отвечает команда, которой дает слово ведущий       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                                                 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15599756"/>
      </p:ext>
    </p:extLst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3567" y="2348880"/>
            <a:ext cx="81369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lop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8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АЗМИНКА</a:t>
            </a:r>
            <a:endParaRPr lang="ru-RU" sz="8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1916118"/>
      </p:ext>
    </p:extLst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/>
            <a:r>
              <a:rPr lang="ru-RU" sz="4500" b="1" dirty="0" smtClean="0">
                <a:solidFill>
                  <a:srgbClr val="7030A0"/>
                </a:solidFill>
              </a:rPr>
              <a:t>Викторина «Анаграммы»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16758"/>
          </a:xfrm>
          <a:ln>
            <a:miter lim="800000"/>
            <a:headEnd/>
            <a:tailEnd/>
          </a:ln>
        </p:spPr>
        <p:txBody>
          <a:bodyPr>
            <a:spAutoFit/>
            <a:scene3d>
              <a:camera prst="orthographicFront">
                <a:rot lat="600000" lon="0" rev="0"/>
              </a:camera>
              <a:lightRig rig="sunset" dir="t"/>
            </a:scene3d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ЗКУЛЬФИТРАУ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 ДКАЗАРЯ </a:t>
            </a:r>
          </a:p>
          <a:p>
            <a:pPr eaLnBrk="1" hangingPunct="1">
              <a:buFont typeface="Arial" charset="0"/>
              <a:buChar char="•"/>
              <a:defRPr/>
            </a:pPr>
            <a:endParaRPr lang="ru-RU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ЛКАЗАКА</a:t>
            </a:r>
          </a:p>
          <a:p>
            <a:pPr eaLnBrk="1" hangingPunct="1">
              <a:buFont typeface="Arial" charset="0"/>
              <a:buChar char="•"/>
              <a:defRPr/>
            </a:pP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ЕНГИАГИ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          ЛКАПРОГУ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ru-RU" dirty="0" smtClean="0"/>
              <a:t>          </a:t>
            </a:r>
            <a:r>
              <a:rPr lang="ru-RU" sz="4800" dirty="0" err="1" smtClean="0"/>
              <a:t>амнытиви</a:t>
            </a:r>
            <a:r>
              <a:rPr lang="ru-RU" dirty="0" smtClean="0"/>
              <a:t>-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764704"/>
            <a:ext cx="4896544" cy="7200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charset="0"/>
                <a:cs typeface="Arial" charset="0"/>
              </a:rPr>
              <a:t>- физкультура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84969" y="1484784"/>
            <a:ext cx="3374065" cy="85190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rial" charset="0"/>
                <a:cs typeface="Arial" charset="0"/>
              </a:rPr>
              <a:t>- зарядка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492896"/>
            <a:ext cx="2973819" cy="11393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spc="100" dirty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ru-RU" sz="4000" b="1" spc="100" dirty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4F81BD">
                    <a:satMod val="280000"/>
                    <a:tint val="100000"/>
                    <a:alpha val="5700"/>
                  </a:srgbClr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  <a:latin typeface="Arial" charset="0"/>
                <a:cs typeface="Arial" charset="0"/>
              </a:rPr>
              <a:t>- </a:t>
            </a:r>
            <a:r>
              <a:rPr lang="ru-RU" sz="4000" b="1" spc="100" dirty="0">
                <a:ln w="18000">
                  <a:solidFill>
                    <a:srgbClr val="4F81BD">
                      <a:satMod val="200000"/>
                      <a:tint val="72000"/>
                    </a:srgb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25000" dist="20000" dir="16020000" algn="tl">
                    <a:srgbClr val="4F81BD">
                      <a:satMod val="200000"/>
                      <a:shade val="1000"/>
                      <a:alpha val="60000"/>
                    </a:srgbClr>
                  </a:outerShdw>
                </a:effectLst>
                <a:latin typeface="Arial" charset="0"/>
                <a:cs typeface="Arial" charset="0"/>
              </a:rPr>
              <a:t>закалка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22122" y="3717032"/>
            <a:ext cx="2494594" cy="92391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spc="5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rial" charset="0"/>
                <a:cs typeface="Arial" charset="0"/>
              </a:rPr>
              <a:t> -гигиена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43709" y="4365104"/>
            <a:ext cx="2649764" cy="1152128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charset="0"/>
                <a:cs typeface="Arial" charset="0"/>
              </a:rPr>
              <a:t>-</a:t>
            </a:r>
            <a:r>
              <a:rPr lang="ru-RU" sz="40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charset="0"/>
                <a:cs typeface="Arial" charset="0"/>
              </a:rPr>
              <a:t>прогулка</a:t>
            </a:r>
            <a:endParaRPr lang="ru-RU" sz="40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5085184"/>
            <a:ext cx="3168351" cy="1116124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витамины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726792"/>
      </p:ext>
    </p:extLst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3567" y="2348880"/>
            <a:ext cx="81369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lop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Продуктовые корзины</a:t>
            </a:r>
            <a:endParaRPr lang="ru-RU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726792"/>
      </p:ext>
    </p:extLst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08416"/>
              </p:ext>
            </p:extLst>
          </p:nvPr>
        </p:nvGraphicFramePr>
        <p:xfrm>
          <a:off x="323527" y="188640"/>
          <a:ext cx="8568951" cy="6552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956"/>
                <a:gridCol w="1693563"/>
                <a:gridCol w="1727598"/>
                <a:gridCol w="1716037"/>
                <a:gridCol w="1704797"/>
              </a:tblGrid>
              <a:tr h="109212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Режим</a:t>
                      </a:r>
                      <a:r>
                        <a:rPr lang="ru-RU" dirty="0" smtClean="0"/>
                        <a:t>  </a:t>
                      </a:r>
                      <a:r>
                        <a:rPr lang="ru-RU" sz="2400" dirty="0" smtClean="0"/>
                        <a:t>дня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Гигиена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Питание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Уход</a:t>
                      </a:r>
                      <a:r>
                        <a:rPr lang="ru-RU" sz="2400" baseline="0" dirty="0" smtClean="0"/>
                        <a:t> за зубами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Спорт</a:t>
                      </a:r>
                      <a:endParaRPr lang="ru-RU" sz="2000" dirty="0"/>
                    </a:p>
                  </a:txBody>
                  <a:tcPr/>
                </a:tc>
              </a:tr>
              <a:tr h="10921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921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212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9212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212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070565" y="2522859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" action="ppaction://hlinksldjump"/>
              </a:rPr>
              <a:t>200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4246" y="248695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3" action="ppaction://hlinksldjump"/>
              </a:rPr>
              <a:t>200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84516" y="145602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4" action="ppaction://hlinksldjump"/>
              </a:rPr>
              <a:t>100</a:t>
            </a:r>
            <a:endParaRPr lang="ru-RU" sz="3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132112" y="3608904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5" action="ppaction://hlinksldjump"/>
              </a:rPr>
              <a:t>300</a:t>
            </a:r>
            <a:endParaRPr lang="ru-RU" sz="3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34298" y="3601482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6" action="ppaction://hlinksldjump"/>
              </a:rPr>
              <a:t>300</a:t>
            </a:r>
            <a:endParaRPr lang="ru-RU" sz="3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808512" y="2504728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7" action="ppaction://hlinksldjump"/>
              </a:rPr>
              <a:t>200</a:t>
            </a:r>
            <a:endParaRPr lang="ru-RU" sz="3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08512" y="3608904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8" action="ppaction://hlinksldjump"/>
              </a:rPr>
              <a:t>300</a:t>
            </a:r>
            <a:endParaRPr lang="ru-RU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830862" y="4638935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9" action="ppaction://hlinksldjump"/>
              </a:rPr>
              <a:t>400</a:t>
            </a:r>
            <a:endParaRPr lang="ru-RU" sz="3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094788" y="470767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0" action="ppaction://hlinksldjump"/>
              </a:rPr>
              <a:t>400</a:t>
            </a:r>
            <a:endParaRPr lang="ru-RU" sz="3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95536" y="469676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1" action="ppaction://hlinksldjump"/>
              </a:rPr>
              <a:t>400</a:t>
            </a:r>
            <a:endParaRPr lang="ru-RU" sz="3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578065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2" action="ppaction://hlinksldjump"/>
              </a:rPr>
              <a:t>500</a:t>
            </a:r>
            <a:endParaRPr lang="ru-RU" sz="3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084516" y="573325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3" action="ppaction://hlinksldjump"/>
              </a:rPr>
              <a:t>500</a:t>
            </a:r>
            <a:endParaRPr lang="ru-RU" sz="3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772247" y="578065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4" action="ppaction://hlinksldjump"/>
              </a:rPr>
              <a:t>500</a:t>
            </a:r>
            <a:endParaRPr lang="ru-RU" sz="3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95539" y="5748483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5" action="ppaction://hlinksldjump"/>
              </a:rPr>
              <a:t>500</a:t>
            </a:r>
            <a:endParaRPr lang="ru-RU" sz="3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236296" y="573290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6" action="ppaction://hlinksldjump"/>
              </a:rPr>
              <a:t>500</a:t>
            </a:r>
            <a:endParaRPr lang="ru-RU" sz="3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509043" y="462430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7" action="ppaction://hlinksldjump"/>
              </a:rPr>
              <a:t>400</a:t>
            </a:r>
            <a:endParaRPr lang="ru-RU" sz="3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236296" y="466624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8" action="ppaction://hlinksldjump"/>
              </a:rPr>
              <a:t>400</a:t>
            </a:r>
            <a:endParaRPr lang="ru-RU" sz="3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508918" y="360548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19" action="ppaction://hlinksldjump"/>
              </a:rPr>
              <a:t>300</a:t>
            </a:r>
            <a:endParaRPr lang="ru-RU" sz="3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236296" y="3584569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0" action="ppaction://hlinksldjump"/>
              </a:rPr>
              <a:t>300</a:t>
            </a:r>
            <a:endParaRPr lang="ru-RU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473875" y="2504728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1" action="ppaction://hlinksldjump"/>
              </a:rPr>
              <a:t>200</a:t>
            </a:r>
            <a:endParaRPr lang="ru-RU" sz="3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7236296" y="2529880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2" action="ppaction://hlinksldjump"/>
              </a:rPr>
              <a:t>200</a:t>
            </a:r>
            <a:endParaRPr lang="ru-RU" sz="3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808512" y="1408337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3" action="ppaction://hlinksldjump"/>
              </a:rPr>
              <a:t>100</a:t>
            </a:r>
            <a:endParaRPr lang="ru-RU" sz="3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495539" y="141277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4" action="ppaction://hlinksldjump"/>
              </a:rPr>
              <a:t>100</a:t>
            </a:r>
            <a:endParaRPr lang="ru-RU" sz="3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236296" y="1412776"/>
            <a:ext cx="1584176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5" action="ppaction://hlinksldjump"/>
              </a:rPr>
              <a:t>100</a:t>
            </a:r>
            <a:endParaRPr lang="ru-RU" sz="32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34298" y="1408338"/>
            <a:ext cx="1545414" cy="864096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6" action="ppaction://hlinksldjump"/>
              </a:rPr>
              <a:t>100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7807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Гигиена</a:t>
            </a:r>
            <a:endParaRPr lang="en-US" sz="2000" dirty="0" smtClean="0"/>
          </a:p>
          <a:p>
            <a:pPr algn="ctr"/>
            <a:r>
              <a:rPr lang="ru-RU" sz="2800" dirty="0" smtClean="0"/>
              <a:t>100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548680"/>
            <a:ext cx="6048672" cy="367240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7884368" y="5661248"/>
            <a:ext cx="1042416" cy="1008112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0924" y="4509120"/>
            <a:ext cx="642743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Нежно пенясь, не ленясь</a:t>
            </a:r>
          </a:p>
          <a:p>
            <a:r>
              <a:rPr lang="ru-RU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нас смывает пыль и грязь.</a:t>
            </a:r>
            <a:endParaRPr lang="ru-RU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373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996952"/>
            <a:ext cx="3528392" cy="3600400"/>
          </a:xfrm>
          <a:ln w="76200"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740052" y="260648"/>
            <a:ext cx="30086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Мыло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40"/>
            <a:ext cx="3688071" cy="2514600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689" y="1445940"/>
            <a:ext cx="3688071" cy="374441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7884368" y="5589240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54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Гигиена</a:t>
            </a:r>
            <a:endParaRPr lang="en-US" sz="2000" dirty="0" smtClean="0"/>
          </a:p>
          <a:p>
            <a:pPr algn="ctr"/>
            <a:r>
              <a:rPr lang="ru-RU" sz="2800" dirty="0" smtClean="0"/>
              <a:t>200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67744" y="187011"/>
            <a:ext cx="6480720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Хожу – брожу не по лесам,</a:t>
            </a:r>
          </a:p>
          <a:p>
            <a:r>
              <a:rPr lang="ru-RU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по усам, по волосам,</a:t>
            </a:r>
          </a:p>
          <a:p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зубы у меня длинней,</a:t>
            </a:r>
          </a:p>
          <a:p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чем у волков и медведей</a:t>
            </a:r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8" y="2548443"/>
            <a:ext cx="3796476" cy="3365001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209" y="2641028"/>
            <a:ext cx="3384376" cy="3236832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7812360" y="5682479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47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0"/>
            <a:ext cx="31667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Расчёска.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&amp;Vcy;&amp;ycy;&amp;bcy;&amp;icy;&amp;rcy;&amp;acy;&amp;iecy;&amp;mcy; &amp;rcy;&amp;acy;&amp;scy;&amp;chcy;&amp;iecy;&amp;scy;&amp;kcy;&amp;ucy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914995"/>
            <a:ext cx="3312368" cy="3528393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1" y="3309168"/>
            <a:ext cx="2559681" cy="1859731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303" y="4869161"/>
            <a:ext cx="2790825" cy="1638300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480" y="1070990"/>
            <a:ext cx="2504728" cy="2143125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923330"/>
            <a:ext cx="2376264" cy="2078051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480" y="4005064"/>
            <a:ext cx="1928664" cy="2553688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9" action="ppaction://hlinksldjump" highlightClick="1"/>
          </p:cNvPr>
          <p:cNvSpPr/>
          <p:nvPr/>
        </p:nvSpPr>
        <p:spPr>
          <a:xfrm>
            <a:off x="7848364" y="5589240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12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Гигиена</a:t>
            </a:r>
            <a:endParaRPr lang="en-US" sz="2000" dirty="0" smtClean="0"/>
          </a:p>
          <a:p>
            <a:pPr algn="ctr"/>
            <a:r>
              <a:rPr lang="ru-RU" sz="2800" dirty="0" smtClean="0"/>
              <a:t>300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124742"/>
            <a:ext cx="730183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предупреждения заболевания</a:t>
            </a:r>
          </a:p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убов рекомендуется  использовать</a:t>
            </a:r>
          </a:p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убные пасты, содержащие этот элемент. 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2509737"/>
            <a:ext cx="2089050" cy="1927374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0"/>
            <a:ext cx="2390775" cy="20255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047" y="2616173"/>
            <a:ext cx="2164421" cy="1995451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569" y="4885788"/>
            <a:ext cx="2619375" cy="174307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922768"/>
            <a:ext cx="2880320" cy="353056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8" action="ppaction://hlinksldjump" highlightClick="1"/>
          </p:cNvPr>
          <p:cNvSpPr/>
          <p:nvPr/>
        </p:nvSpPr>
        <p:spPr>
          <a:xfrm>
            <a:off x="8028384" y="5757325"/>
            <a:ext cx="950615" cy="871537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74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332656"/>
            <a:ext cx="53590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Зубная паста с фтором.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1051916"/>
            <a:ext cx="2810594" cy="3321719"/>
          </a:xfrm>
          <a:prstGeom prst="hexagon">
            <a:avLst/>
          </a:prstGeom>
          <a:ln w="76200"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621" y="1340768"/>
            <a:ext cx="4934803" cy="1905000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97" y="4581128"/>
            <a:ext cx="2419350" cy="189547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621" y="3573016"/>
            <a:ext cx="4790787" cy="1755648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7" action="ppaction://hlinksldjump" highlightClick="1"/>
          </p:cNvPr>
          <p:cNvSpPr/>
          <p:nvPr/>
        </p:nvSpPr>
        <p:spPr>
          <a:xfrm>
            <a:off x="7812360" y="5528865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93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Гигиена</a:t>
            </a:r>
            <a:endParaRPr lang="en-US" sz="2000" dirty="0" smtClean="0"/>
          </a:p>
          <a:p>
            <a:pPr algn="ctr"/>
            <a:r>
              <a:rPr lang="ru-RU" sz="2800" dirty="0" smtClean="0"/>
              <a:t>400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51719" y="187010"/>
            <a:ext cx="6606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ln w="11430"/>
                <a:solidFill>
                  <a:srgbClr val="CC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средство служит профилактикой </a:t>
            </a:r>
          </a:p>
          <a:p>
            <a:pPr algn="just">
              <a:defRPr/>
            </a:pPr>
            <a:r>
              <a:rPr lang="ru-RU" sz="2400" b="1" dirty="0">
                <a:ln w="11430"/>
                <a:solidFill>
                  <a:srgbClr val="CC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кариеса, но чрезмерное употребление </a:t>
            </a:r>
          </a:p>
          <a:p>
            <a:pPr algn="just">
              <a:defRPr/>
            </a:pPr>
            <a:r>
              <a:rPr lang="ru-RU" sz="2400" b="1" dirty="0">
                <a:ln w="11430"/>
                <a:solidFill>
                  <a:srgbClr val="CC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приводит к перенапряжению слюнных желез, </a:t>
            </a:r>
          </a:p>
          <a:p>
            <a:pPr algn="just">
              <a:defRPr/>
            </a:pPr>
            <a:r>
              <a:rPr lang="ru-RU" sz="2400" b="1" dirty="0">
                <a:ln w="11430"/>
                <a:solidFill>
                  <a:srgbClr val="CC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желез желудка и кишечника.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771038"/>
            <a:ext cx="2664321" cy="2783755"/>
          </a:xfrm>
          <a:prstGeom prst="round1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221088"/>
            <a:ext cx="2152650" cy="2495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1" y="4941169"/>
            <a:ext cx="1842690" cy="114682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1963" y="3957581"/>
            <a:ext cx="1485900" cy="14859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425" y="1931897"/>
            <a:ext cx="2466975" cy="1857375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8" y="2132856"/>
            <a:ext cx="2860372" cy="2253977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9" action="ppaction://hlinksldjump" highlightClick="1"/>
          </p:cNvPr>
          <p:cNvSpPr/>
          <p:nvPr/>
        </p:nvSpPr>
        <p:spPr>
          <a:xfrm>
            <a:off x="7883068" y="5566781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8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332656"/>
            <a:ext cx="51961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Жевательная резинка.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345" y="1356230"/>
            <a:ext cx="2895594" cy="1352550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4912" y="1356230"/>
            <a:ext cx="2533650" cy="1800225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6243" y="3356992"/>
            <a:ext cx="2466975" cy="1847850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202" y="1040542"/>
            <a:ext cx="2505075" cy="2134963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4710" y="3175505"/>
            <a:ext cx="2788229" cy="1656183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770005"/>
            <a:ext cx="2344741" cy="2543175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9" action="ppaction://hlinksldjump" highlightClick="1"/>
          </p:cNvPr>
          <p:cNvSpPr/>
          <p:nvPr/>
        </p:nvSpPr>
        <p:spPr>
          <a:xfrm>
            <a:off x="7812360" y="5733256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Гигиена</a:t>
            </a:r>
            <a:endParaRPr lang="en-US" sz="2000" dirty="0" smtClean="0"/>
          </a:p>
          <a:p>
            <a:pPr algn="ctr"/>
            <a:r>
              <a:rPr lang="ru-RU" sz="2800" dirty="0"/>
              <a:t>5</a:t>
            </a:r>
            <a:r>
              <a:rPr lang="ru-RU" sz="2800" dirty="0" smtClean="0"/>
              <a:t>00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187011"/>
            <a:ext cx="648072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иначе называется приспособление, 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кроме зубной щётки и зубочистки,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используемое для чистки зубов.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578" y="2060848"/>
            <a:ext cx="2644348" cy="2160240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133" y="2060848"/>
            <a:ext cx="3076398" cy="2462449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4" action="ppaction://hlinksldjump" highlightClick="1"/>
          </p:cNvPr>
          <p:cNvSpPr/>
          <p:nvPr/>
        </p:nvSpPr>
        <p:spPr>
          <a:xfrm>
            <a:off x="7388531" y="5373216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30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22961" y="404664"/>
            <a:ext cx="308795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Зубная нить.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3789041"/>
            <a:ext cx="3384376" cy="2486446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260648"/>
            <a:ext cx="2590800" cy="2454369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3084845"/>
            <a:ext cx="2950840" cy="2232248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64" y="260648"/>
            <a:ext cx="2592288" cy="2815195"/>
          </a:xfrm>
          <a:prstGeom prst="ellipse">
            <a:avLst/>
          </a:prstGeom>
          <a:ln w="76200">
            <a:solidFill>
              <a:srgbClr val="FF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060" y="1268760"/>
            <a:ext cx="2096028" cy="1816085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Управляющая кнопка: домой 1">
            <a:hlinkClick r:id="rId8" action="ppaction://hlinksldjump" highlightClick="1"/>
          </p:cNvPr>
          <p:cNvSpPr/>
          <p:nvPr/>
        </p:nvSpPr>
        <p:spPr>
          <a:xfrm>
            <a:off x="7451576" y="5500080"/>
            <a:ext cx="1042416" cy="1042416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Уход за зубами</a:t>
            </a:r>
            <a:endParaRPr lang="en-US" sz="2000" dirty="0" smtClean="0"/>
          </a:p>
          <a:p>
            <a:pPr algn="ctr"/>
            <a:r>
              <a:rPr lang="en-US" sz="2800" dirty="0"/>
              <a:t>1</a:t>
            </a:r>
            <a:r>
              <a:rPr lang="ru-RU" sz="2800" dirty="0" smtClean="0"/>
              <a:t>00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1467" y="1484784"/>
            <a:ext cx="863871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Сколько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раз в день мы чистим зубы?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952" y="2351909"/>
            <a:ext cx="1933004" cy="2186707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2351910"/>
            <a:ext cx="2397095" cy="2186706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04" y="4941168"/>
            <a:ext cx="2593127" cy="1599059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05" y="2351909"/>
            <a:ext cx="3457223" cy="2373235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2" name="Управляющая кнопка: домой 1">
            <a:hlinkClick r:id="rId7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9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59" y="4433811"/>
            <a:ext cx="3859117" cy="2137094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607329" y="404664"/>
            <a:ext cx="79293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Два раза в день: утром и вечером.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50038"/>
            <a:ext cx="3374388" cy="2899042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1250038"/>
            <a:ext cx="3096344" cy="3024336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7596336" y="5229200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8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Уход за зубами</a:t>
            </a:r>
            <a:endParaRPr lang="en-US" sz="2000" dirty="0" smtClean="0"/>
          </a:p>
          <a:p>
            <a:pPr algn="ctr"/>
            <a:r>
              <a:rPr lang="ru-RU" sz="2800" dirty="0"/>
              <a:t>2</a:t>
            </a:r>
            <a:r>
              <a:rPr lang="ru-RU" sz="2800" dirty="0" smtClean="0"/>
              <a:t>00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35695" y="187010"/>
            <a:ext cx="64939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Сколько минут мы чистим зубы?</a:t>
            </a:r>
            <a:endParaRPr lang="ru-RU" sz="4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3" y="1510449"/>
            <a:ext cx="4104456" cy="4105810"/>
          </a:xfrm>
          <a:prstGeom prst="round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237482"/>
            <a:ext cx="3997141" cy="4063726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8028384" y="5616259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8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116632"/>
            <a:ext cx="62646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Две – три  минуты.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33" t="-263" r="1172" b="9937"/>
          <a:stretch/>
        </p:blipFill>
        <p:spPr>
          <a:xfrm>
            <a:off x="755576" y="1196752"/>
            <a:ext cx="3418448" cy="3467044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402" y="1484784"/>
            <a:ext cx="2952327" cy="252028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00B05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3717032"/>
            <a:ext cx="2106212" cy="2234964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6" action="ppaction://hlinksldjump" highlightClick="1"/>
          </p:cNvPr>
          <p:cNvSpPr/>
          <p:nvPr/>
        </p:nvSpPr>
        <p:spPr>
          <a:xfrm>
            <a:off x="7740352" y="5445224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6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67523" y="187010"/>
            <a:ext cx="1624157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Уход за зубами</a:t>
            </a:r>
            <a:endParaRPr lang="en-US" sz="2000" dirty="0" smtClean="0"/>
          </a:p>
          <a:p>
            <a:pPr algn="ctr"/>
            <a:r>
              <a:rPr lang="ru-RU" sz="2800" dirty="0" smtClean="0"/>
              <a:t>300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87010"/>
            <a:ext cx="7200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Какое количество зубной пасты 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адо наносить  на щётку?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500385"/>
            <a:ext cx="4968552" cy="3672408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411" y="1267010"/>
            <a:ext cx="3029322" cy="4139158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7596336" y="5661248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0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188640"/>
            <a:ext cx="41192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горошину.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111970"/>
            <a:ext cx="4176464" cy="3037110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2" t="10442" r="8665" b="33752"/>
          <a:stretch/>
        </p:blipFill>
        <p:spPr>
          <a:xfrm>
            <a:off x="611560" y="4365104"/>
            <a:ext cx="2702257" cy="2169994"/>
          </a:xfrm>
          <a:prstGeom prst="ellipse">
            <a:avLst/>
          </a:prstGeom>
          <a:ln w="76200">
            <a:solidFill>
              <a:srgbClr val="00B05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059" y="1172443"/>
            <a:ext cx="3744069" cy="2916163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7452320" y="5013176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8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Уход за зубами</a:t>
            </a:r>
            <a:endParaRPr lang="en-US" sz="2000" dirty="0" smtClean="0"/>
          </a:p>
          <a:p>
            <a:pPr algn="ctr"/>
            <a:r>
              <a:rPr lang="ru-RU" sz="2800" dirty="0" smtClean="0"/>
              <a:t>400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19" y="196504"/>
            <a:ext cx="5112569" cy="12523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Этот врач лечит зубы и дёсны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508592"/>
            <a:ext cx="51997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Меня не каждый любит, 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чиню  - латаю зубы.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580" y="2914815"/>
            <a:ext cx="3635575" cy="2962457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914815"/>
            <a:ext cx="3810000" cy="3384376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432" y="196504"/>
            <a:ext cx="1641056" cy="2512417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3" name="Управляющая кнопка: домой 2">
            <a:hlinkClick r:id="rId6" action="ppaction://hlinksldjump" highlightClick="1"/>
          </p:cNvPr>
          <p:cNvSpPr/>
          <p:nvPr/>
        </p:nvSpPr>
        <p:spPr>
          <a:xfrm>
            <a:off x="7740352" y="5661248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4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7144" y="332656"/>
            <a:ext cx="3849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Стоматолог.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790" y="521360"/>
            <a:ext cx="1125091" cy="15873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859" y="2374691"/>
            <a:ext cx="3109862" cy="2494469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412777"/>
            <a:ext cx="4248472" cy="2579138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221088"/>
            <a:ext cx="4392488" cy="2262200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5" name="Управляющая кнопка: домой 4">
            <a:hlinkClick r:id="rId6" action="ppaction://hlinksldjump" highlightClick="1"/>
          </p:cNvPr>
          <p:cNvSpPr/>
          <p:nvPr/>
        </p:nvSpPr>
        <p:spPr>
          <a:xfrm>
            <a:off x="7668344" y="5407613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71468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Уход за зубами</a:t>
            </a:r>
            <a:endParaRPr lang="en-US" sz="2000" dirty="0" smtClean="0"/>
          </a:p>
          <a:p>
            <a:pPr algn="ctr"/>
            <a:r>
              <a:rPr lang="ru-RU" sz="2800" dirty="0"/>
              <a:t>5</a:t>
            </a:r>
            <a:r>
              <a:rPr lang="ru-RU" sz="2800" dirty="0" smtClean="0"/>
              <a:t>00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51718" y="187010"/>
            <a:ext cx="669674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Этот врач исправляет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прикус с помощью пластинок.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59" y="1505861"/>
            <a:ext cx="2880320" cy="1800200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844824"/>
            <a:ext cx="2508870" cy="2067297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7" y="3573016"/>
            <a:ext cx="3239244" cy="2595179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>
          <a:xfrm>
            <a:off x="7653781" y="5301208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4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95310" y="332656"/>
            <a:ext cx="49280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Врач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ордодонт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89945"/>
            <a:ext cx="3844647" cy="2736304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0994" y="1412777"/>
            <a:ext cx="3581446" cy="2880320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628" y="4437112"/>
            <a:ext cx="3938547" cy="2103115"/>
          </a:xfrm>
          <a:prstGeom prst="round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7596336" y="5085184"/>
            <a:ext cx="1042416" cy="104241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97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питание</a:t>
            </a:r>
            <a:endParaRPr lang="ru-RU" sz="2000" dirty="0" smtClean="0"/>
          </a:p>
          <a:p>
            <a:pPr algn="ctr"/>
            <a:r>
              <a:rPr lang="ru-RU" sz="2400" dirty="0" smtClean="0"/>
              <a:t>100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87011"/>
            <a:ext cx="65527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Сколько раз в день человек 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должен питаться?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643062"/>
            <a:ext cx="6696744" cy="4090194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" name="Управляющая кнопка: домой 1">
            <a:hlinkClick r:id="rId4" action="ppaction://hlinksldjump" highlightClick="1"/>
          </p:cNvPr>
          <p:cNvSpPr/>
          <p:nvPr/>
        </p:nvSpPr>
        <p:spPr>
          <a:xfrm>
            <a:off x="7524328" y="5766035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4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009" y="1254609"/>
            <a:ext cx="3810000" cy="2461875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489981" y="260648"/>
            <a:ext cx="41700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Четыре раза.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254609"/>
            <a:ext cx="3810000" cy="2461875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861048"/>
            <a:ext cx="3810000" cy="2808312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861048"/>
            <a:ext cx="3312368" cy="252028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" name="Управляющая кнопка: домой 1">
            <a:hlinkClick r:id="rId6" action="ppaction://hlinksldjump" highlightClick="1"/>
          </p:cNvPr>
          <p:cNvSpPr/>
          <p:nvPr/>
        </p:nvSpPr>
        <p:spPr>
          <a:xfrm>
            <a:off x="7950971" y="5626944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питание</a:t>
            </a:r>
          </a:p>
          <a:p>
            <a:pPr algn="ctr"/>
            <a:r>
              <a:rPr lang="ru-RU" sz="2400" dirty="0" smtClean="0"/>
              <a:t>200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260648"/>
            <a:ext cx="626469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Чай заварят ароматный</a:t>
            </a:r>
          </a:p>
          <a:p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целебный и приятный.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Витаминами богат</a:t>
            </a:r>
          </a:p>
          <a:p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Нашей розы дикий брат.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585121"/>
            <a:ext cx="3923928" cy="3312368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786" y="2585121"/>
            <a:ext cx="3659278" cy="3247541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" name="Управляющая кнопка: домой 1">
            <a:hlinkClick r:id="rId4" action="ppaction://hlinksldjump" highlightClick="1"/>
          </p:cNvPr>
          <p:cNvSpPr/>
          <p:nvPr/>
        </p:nvSpPr>
        <p:spPr>
          <a:xfrm>
            <a:off x="7922072" y="5734749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9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33" y="1556792"/>
            <a:ext cx="4325069" cy="3600400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4909" y="1562005"/>
            <a:ext cx="3024336" cy="3595187"/>
          </a:xfrm>
          <a:prstGeom prst="round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760443" y="116632"/>
            <a:ext cx="36231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Шиповник.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4" action="ppaction://hlinksldjump" highlightClick="1"/>
          </p:cNvPr>
          <p:cNvSpPr/>
          <p:nvPr/>
        </p:nvSpPr>
        <p:spPr>
          <a:xfrm>
            <a:off x="7646102" y="5356064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8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питание</a:t>
            </a:r>
            <a:endParaRPr lang="ru-RU" sz="2000" dirty="0" smtClean="0"/>
          </a:p>
          <a:p>
            <a:pPr algn="ctr"/>
            <a:r>
              <a:rPr lang="ru-RU" sz="2400" dirty="0" smtClean="0"/>
              <a:t>300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47795" y="187010"/>
            <a:ext cx="6572677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Какой витамин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помогает нам предупредить простудные заболевания?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636912"/>
            <a:ext cx="3497687" cy="3852770"/>
          </a:xfrm>
          <a:prstGeom prst="round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02" t="3368" r="4902" b="4438"/>
          <a:stretch/>
        </p:blipFill>
        <p:spPr>
          <a:xfrm>
            <a:off x="4499992" y="2492896"/>
            <a:ext cx="3916907" cy="345986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2" name="Управляющая кнопка: домой 1">
            <a:hlinkClick r:id="rId5" action="ppaction://hlinksldjump" highlightClick="1"/>
          </p:cNvPr>
          <p:cNvSpPr/>
          <p:nvPr/>
        </p:nvSpPr>
        <p:spPr>
          <a:xfrm>
            <a:off x="7826459" y="5644096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54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116632"/>
            <a:ext cx="3814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Витамин С.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302325"/>
            <a:ext cx="4968552" cy="4032448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1268760"/>
            <a:ext cx="2133406" cy="1714500"/>
          </a:xfrm>
          <a:prstGeom prst="roundRect">
            <a:avLst/>
          </a:prstGeom>
          <a:solidFill>
            <a:srgbClr val="C00000"/>
          </a:solidFill>
          <a:ln w="76200">
            <a:solidFill>
              <a:srgbClr val="00B05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3212976"/>
            <a:ext cx="2352675" cy="2407561"/>
          </a:xfrm>
          <a:prstGeom prst="ellipse">
            <a:avLst/>
          </a:prstGeom>
          <a:solidFill>
            <a:srgbClr val="00B050"/>
          </a:solidFill>
          <a:ln w="76200">
            <a:solidFill>
              <a:srgbClr val="00B050"/>
            </a:solidFill>
          </a:ln>
        </p:spPr>
      </p:pic>
      <p:sp>
        <p:nvSpPr>
          <p:cNvPr id="2" name="Управляющая кнопка: домой 1">
            <a:hlinkClick r:id="rId6" action="ppaction://hlinksldjump" highlightClick="1"/>
          </p:cNvPr>
          <p:cNvSpPr/>
          <p:nvPr/>
        </p:nvSpPr>
        <p:spPr>
          <a:xfrm>
            <a:off x="7201037" y="5620537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питание</a:t>
            </a:r>
            <a:endParaRPr lang="ru-RU" sz="2000" dirty="0" smtClean="0"/>
          </a:p>
          <a:p>
            <a:pPr algn="ctr"/>
            <a:r>
              <a:rPr lang="ru-RU" sz="2400" dirty="0"/>
              <a:t>4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187010"/>
            <a:ext cx="56523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полезно есть на завтрак?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524328" y="5517232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628800"/>
            <a:ext cx="3926210" cy="3384376"/>
          </a:xfrm>
          <a:prstGeom prst="round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96" y="1628800"/>
            <a:ext cx="3966689" cy="3384376"/>
          </a:xfrm>
          <a:prstGeom prst="roundRect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83006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60648"/>
            <a:ext cx="29275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Кашу.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757504" y="5547322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37"/>
          <a:stretch/>
        </p:blipFill>
        <p:spPr>
          <a:xfrm>
            <a:off x="4755071" y="2733697"/>
            <a:ext cx="4191000" cy="2347181"/>
          </a:xfrm>
          <a:prstGeom prst="round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953" y="404664"/>
            <a:ext cx="3213759" cy="2040039"/>
          </a:xfrm>
          <a:prstGeom prst="round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581128"/>
            <a:ext cx="4029236" cy="2008610"/>
          </a:xfrm>
          <a:prstGeom prst="ellipse">
            <a:avLst/>
          </a:prstGeom>
          <a:ln w="76200"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68" y="1165278"/>
            <a:ext cx="4008904" cy="3136838"/>
          </a:xfrm>
          <a:prstGeom prst="roundRect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8368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питание</a:t>
            </a:r>
          </a:p>
          <a:p>
            <a:pPr algn="ctr"/>
            <a:r>
              <a:rPr lang="ru-RU" sz="2400" dirty="0" smtClean="0"/>
              <a:t>500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187010"/>
            <a:ext cx="69847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Какое вещество содержится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моркови,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придавая ей оранжевый цвет?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096" y="2240121"/>
            <a:ext cx="2964792" cy="3456384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452" y="2253269"/>
            <a:ext cx="3975204" cy="3335972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7442637" y="5696505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43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9792" y="188640"/>
            <a:ext cx="33335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Каротин.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1111971"/>
            <a:ext cx="3115816" cy="1956989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109" y="1023613"/>
            <a:ext cx="3840088" cy="2189363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56992"/>
            <a:ext cx="3528392" cy="2563366"/>
          </a:xfrm>
          <a:prstGeom prst="roundRect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3573016"/>
            <a:ext cx="3361556" cy="2347342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sp>
        <p:nvSpPr>
          <p:cNvPr id="2" name="Управляющая кнопка: домой 1">
            <a:hlinkClick r:id="rId6" action="ppaction://hlinksldjump" highlightClick="1"/>
          </p:cNvPr>
          <p:cNvSpPr/>
          <p:nvPr/>
        </p:nvSpPr>
        <p:spPr>
          <a:xfrm>
            <a:off x="7706869" y="5661248"/>
            <a:ext cx="1042416" cy="1042416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0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Режим дня</a:t>
            </a:r>
          </a:p>
          <a:p>
            <a:pPr algn="ctr"/>
            <a:r>
              <a:rPr lang="ru-RU" sz="2400" dirty="0"/>
              <a:t>1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7740352" y="5596407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47794" y="332657"/>
            <a:ext cx="667993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Утром раньше поднимайся,</a:t>
            </a:r>
          </a:p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Бегай, прыгай, отжимайся.</a:t>
            </a:r>
          </a:p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здоровья, для порядка</a:t>
            </a:r>
          </a:p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Людям всем нужна …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4579" y="3155742"/>
            <a:ext cx="4046361" cy="3153578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71" y="1536207"/>
            <a:ext cx="2016223" cy="2701989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406"/>
          <a:stretch/>
        </p:blipFill>
        <p:spPr>
          <a:xfrm>
            <a:off x="231571" y="4583577"/>
            <a:ext cx="2841104" cy="2025659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9756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164288" y="5589240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260648"/>
            <a:ext cx="2889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Зарядка.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471815"/>
            <a:ext cx="4392488" cy="3960440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471815"/>
            <a:ext cx="3954016" cy="3960440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869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740352" y="5661248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Режим дня</a:t>
            </a:r>
          </a:p>
          <a:p>
            <a:pPr algn="ctr"/>
            <a:r>
              <a:rPr lang="ru-RU" sz="2400" dirty="0" smtClean="0"/>
              <a:t>200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47795" y="187010"/>
            <a:ext cx="607313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Болеть мне некогда, друзья,</a:t>
            </a:r>
          </a:p>
          <a:p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футбол, хоккей играю я.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очень я собою горд,</a:t>
            </a:r>
          </a:p>
          <a:p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дарит мне  здоровье…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320" y="2495334"/>
            <a:ext cx="4032448" cy="3165914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257" y="2551707"/>
            <a:ext cx="4029075" cy="3053167"/>
          </a:xfrm>
          <a:prstGeom prst="round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713" y="3284985"/>
            <a:ext cx="2558557" cy="35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452320" y="5733256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332656"/>
            <a:ext cx="25784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Спорт.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00" y="1412775"/>
            <a:ext cx="4104457" cy="4165311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8695" y="1255986"/>
            <a:ext cx="4164013" cy="4333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535" y="3645024"/>
            <a:ext cx="4865030" cy="313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92057" y="5661248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750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Режим дня</a:t>
            </a:r>
          </a:p>
          <a:p>
            <a:pPr algn="ctr"/>
            <a:r>
              <a:rPr lang="ru-RU" sz="2400" dirty="0"/>
              <a:t>3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87755" y="187010"/>
            <a:ext cx="684671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Когда нужно есть больше: во время завтрака, обеда или ужина?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629" y="2083039"/>
            <a:ext cx="6562700" cy="4442825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14427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242967" y="5375978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332656"/>
            <a:ext cx="46151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 время обеда.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554" y="1686923"/>
            <a:ext cx="2028825" cy="2247900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94" y="1772816"/>
            <a:ext cx="5112568" cy="4286250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2635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452320" y="5445224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Режим дня</a:t>
            </a:r>
          </a:p>
          <a:p>
            <a:pPr algn="ctr"/>
            <a:r>
              <a:rPr lang="en-US" sz="2400" dirty="0"/>
              <a:t>4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411760" y="332656"/>
            <a:ext cx="62087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spc="50" dirty="0">
                <a:ln w="11430"/>
                <a:gradFill>
                  <a:gsLst>
                    <a:gs pos="25000">
                      <a:srgbClr val="9C5252">
                        <a:satMod val="155000"/>
                      </a:srgbClr>
                    </a:gs>
                    <a:gs pos="100000">
                      <a:srgbClr val="9C5252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этом состоянии люди проводят треть своей жизни. Оно полезно  и необходимо? </a:t>
            </a:r>
          </a:p>
        </p:txBody>
      </p:sp>
    </p:spTree>
    <p:extLst>
      <p:ext uri="{BB962C8B-B14F-4D97-AF65-F5344CB8AC3E}">
        <p14:creationId xmlns:p14="http://schemas.microsoft.com/office/powerpoint/2010/main" val="263656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524328" y="5661248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78601" y="476672"/>
            <a:ext cx="15119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rgbClr val="9C5252">
                        <a:satMod val="155000"/>
                      </a:srgbClr>
                    </a:gs>
                    <a:gs pos="100000">
                      <a:srgbClr val="9C5252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Сон.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20" y="1307006"/>
            <a:ext cx="4032448" cy="3816424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9736" y="1307006"/>
            <a:ext cx="3724275" cy="3816350"/>
          </a:xfrm>
          <a:prstGeom prst="round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8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884368" y="5589240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7499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Режим дня</a:t>
            </a:r>
          </a:p>
          <a:p>
            <a:pPr algn="ctr"/>
            <a:r>
              <a:rPr lang="en-US" sz="2400" dirty="0"/>
              <a:t>5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5695" y="187010"/>
            <a:ext cx="667700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Она необходима для снятия стресса, </a:t>
            </a: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поддержания хорошего настроения,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стречи с друзьями, отдыха.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212977"/>
            <a:ext cx="5797277" cy="3418680"/>
          </a:xfrm>
          <a:prstGeom prst="roundRect">
            <a:avLst/>
          </a:prstGeom>
          <a:ln w="762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6231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68344" y="5712114"/>
            <a:ext cx="1042416" cy="1042416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843808" y="0"/>
            <a:ext cx="3325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Прогулка.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9288"/>
            <a:ext cx="1819989" cy="3456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1484172"/>
            <a:ext cx="2327131" cy="42279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0381" y="1177549"/>
            <a:ext cx="4722223" cy="53692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746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Спорт</a:t>
            </a:r>
          </a:p>
          <a:p>
            <a:pPr algn="ctr"/>
            <a:r>
              <a:rPr lang="ru-RU" sz="2400" dirty="0"/>
              <a:t>1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779077" y="5515222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483767" y="187011"/>
            <a:ext cx="633772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 спорта в котором</a:t>
            </a:r>
          </a:p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используют ракетку и волан?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2276872"/>
            <a:ext cx="3888432" cy="3010147"/>
          </a:xfrm>
          <a:prstGeom prst="round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88"/>
          <a:stretch/>
        </p:blipFill>
        <p:spPr>
          <a:xfrm>
            <a:off x="434015" y="2362878"/>
            <a:ext cx="3830735" cy="4029137"/>
          </a:xfrm>
          <a:prstGeom prst="roundRect">
            <a:avLst/>
          </a:prstGeom>
          <a:ln w="762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60170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596336" y="5589240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771801" y="260648"/>
            <a:ext cx="32529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Бадминтон.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340768"/>
            <a:ext cx="4608512" cy="4536504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1484784"/>
            <a:ext cx="3427859" cy="3888432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3689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Спорт</a:t>
            </a:r>
          </a:p>
          <a:p>
            <a:pPr algn="ctr"/>
            <a:r>
              <a:rPr lang="ru-RU" sz="2400" dirty="0"/>
              <a:t>2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668344" y="5658039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47795" y="0"/>
            <a:ext cx="689620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какую игру любил играть на досуге крокодил Гена?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906" y="2151862"/>
            <a:ext cx="3511277" cy="3609598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4133" y="1988840"/>
            <a:ext cx="4044579" cy="3321566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4820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80312" y="5517232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578805"/>
            <a:ext cx="3312368" cy="3932462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844824"/>
            <a:ext cx="3581400" cy="3400425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483769" y="188640"/>
            <a:ext cx="396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шахматы.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5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79512" y="126845"/>
            <a:ext cx="1457216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Спорт</a:t>
            </a:r>
          </a:p>
          <a:p>
            <a:pPr algn="ctr"/>
            <a:r>
              <a:rPr lang="ru-RU" sz="2400" dirty="0"/>
              <a:t>3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7308304" y="5733256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727" y="126845"/>
            <a:ext cx="74727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Какой мяч тяжелее волейбольный,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футбольный или баскетбольный?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326" y="2591679"/>
            <a:ext cx="2511152" cy="2376264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01" y="3771925"/>
            <a:ext cx="3048000" cy="2376264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0901" y="1610508"/>
            <a:ext cx="2395235" cy="2143125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8739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850064" y="5707106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332656"/>
            <a:ext cx="67687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Баскетбольный мяч.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28" y="140784"/>
            <a:ext cx="1619250" cy="2028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1386626"/>
            <a:ext cx="6088624" cy="4320480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28" y="4089336"/>
            <a:ext cx="2672529" cy="2711776"/>
          </a:xfrm>
          <a:prstGeom prst="rect">
            <a:avLst/>
          </a:prstGeom>
        </p:spPr>
      </p:pic>
      <p:pic>
        <p:nvPicPr>
          <p:cNvPr id="1026" name="Picture 2" descr="C:\Documents and Settings\Мама.ANNA\Рабочий стол\bestgif.narod.ru_411.gif"/>
          <p:cNvPicPr>
            <a:picLocks noChangeAspect="1" noChangeArrowheads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5137" y="4950983"/>
            <a:ext cx="1872208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05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67544" y="187010"/>
            <a:ext cx="1780251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Спорт</a:t>
            </a:r>
          </a:p>
          <a:p>
            <a:pPr algn="ctr"/>
            <a:r>
              <a:rPr lang="ru-RU" sz="2400" dirty="0"/>
              <a:t>4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6876256" y="5266904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247795" y="1"/>
            <a:ext cx="660512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в кегли, которые нужно сбить при помощи тяжёлых  шаров.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938993"/>
            <a:ext cx="5616624" cy="4355090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7853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308304" y="5266904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188640"/>
            <a:ext cx="3352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Боулинг.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2540831"/>
            <a:ext cx="5962650" cy="3696481"/>
          </a:xfrm>
          <a:prstGeom prst="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305" y="1111970"/>
            <a:ext cx="5936953" cy="2173014"/>
          </a:xfrm>
          <a:prstGeom prst="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72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7505" y="187010"/>
            <a:ext cx="1584176" cy="1080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Спорт</a:t>
            </a:r>
          </a:p>
          <a:p>
            <a:pPr algn="ctr"/>
            <a:r>
              <a:rPr lang="ru-RU" sz="2400" dirty="0"/>
              <a:t>5</a:t>
            </a:r>
            <a:r>
              <a:rPr lang="ru-RU" sz="2400" dirty="0" smtClean="0"/>
              <a:t>00</a:t>
            </a:r>
            <a:endParaRPr lang="ru-RU" sz="24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7380312" y="5589240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87595" y="187008"/>
            <a:ext cx="727689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Командная игра с овальным мячом.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018687"/>
            <a:ext cx="3312368" cy="2857500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510447"/>
            <a:ext cx="3810000" cy="2380048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052736"/>
            <a:ext cx="4176464" cy="57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7668344" y="5661248"/>
            <a:ext cx="1042416" cy="1042416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286032"/>
            <a:ext cx="4010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Регби.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54" y="2852936"/>
            <a:ext cx="6360641" cy="3831130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100" y="286033"/>
            <a:ext cx="4297660" cy="2329486"/>
          </a:xfrm>
          <a:prstGeom prst="roundRect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2932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2967334"/>
            <a:ext cx="8784976" cy="269391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Молодцы, ребята!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726792"/>
      </p:ext>
    </p:extLst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2135187"/>
          </a:xfrm>
        </p:spPr>
        <p:txBody>
          <a:bodyPr/>
          <a:lstStyle/>
          <a:p>
            <a:r>
              <a:rPr lang="ru-RU" sz="5400" b="1" i="1" smtClean="0">
                <a:solidFill>
                  <a:srgbClr val="A50021"/>
                </a:solidFill>
              </a:rPr>
              <a:t>Желаю вам:</a:t>
            </a:r>
            <a:br>
              <a:rPr lang="ru-RU" sz="5400" b="1" i="1" smtClean="0">
                <a:solidFill>
                  <a:srgbClr val="A50021"/>
                </a:solidFill>
              </a:rPr>
            </a:br>
            <a:endParaRPr lang="ru-RU" sz="5400" b="1" i="1" smtClean="0">
              <a:solidFill>
                <a:srgbClr val="A50021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smtClean="0">
                <a:solidFill>
                  <a:srgbClr val="6600CC"/>
                </a:solidFill>
              </a:rPr>
              <a:t>Никогда не болеть;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>
                <a:solidFill>
                  <a:srgbClr val="66FF33"/>
                </a:solidFill>
              </a:rPr>
              <a:t>Правильно питаться;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>
                <a:solidFill>
                  <a:srgbClr val="3333FF"/>
                </a:solidFill>
              </a:rPr>
              <a:t>Быть бодрыми;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>
                <a:solidFill>
                  <a:srgbClr val="990099"/>
                </a:solidFill>
              </a:rPr>
              <a:t>Вершить добрые дела.</a:t>
            </a:r>
          </a:p>
          <a:p>
            <a:pPr>
              <a:buFont typeface="Wingdings" pitchFamily="2" charset="2"/>
              <a:buChar char="Ø"/>
            </a:pPr>
            <a:r>
              <a:rPr lang="ru-RU" b="1" smtClean="0">
                <a:solidFill>
                  <a:srgbClr val="FF0000"/>
                </a:solidFill>
              </a:rPr>
              <a:t>В общем, вести здоровый образ жизни!</a:t>
            </a:r>
          </a:p>
        </p:txBody>
      </p:sp>
    </p:spTree>
    <p:extLst>
      <p:ext uri="{BB962C8B-B14F-4D97-AF65-F5344CB8AC3E}">
        <p14:creationId xmlns:p14="http://schemas.microsoft.com/office/powerpoint/2010/main" val="35243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здоровый образ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здоровый образ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здоровый образ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здоровый образ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5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1720</TotalTime>
  <Words>644</Words>
  <Application>Microsoft Office PowerPoint</Application>
  <PresentationFormat>Экран (4:3)</PresentationFormat>
  <Paragraphs>212</Paragraphs>
  <Slides>62</Slides>
  <Notes>17</Notes>
  <HiddenSlides>25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62</vt:i4>
      </vt:variant>
    </vt:vector>
  </HeadingPairs>
  <TitlesOfParts>
    <vt:vector size="72" baseType="lpstr">
      <vt:lpstr>Тема Office</vt:lpstr>
      <vt:lpstr>здоровый образ жизни</vt:lpstr>
      <vt:lpstr>Палитра</vt:lpstr>
      <vt:lpstr>1_Палитра</vt:lpstr>
      <vt:lpstr>2_Палитра</vt:lpstr>
      <vt:lpstr>3_Палитра</vt:lpstr>
      <vt:lpstr>1_здоровый образ жизни</vt:lpstr>
      <vt:lpstr>2_здоровый образ жизни</vt:lpstr>
      <vt:lpstr>3_здоровый образ жизни</vt:lpstr>
      <vt:lpstr>5_Палитра</vt:lpstr>
      <vt:lpstr>      «Если хочешь быть здоров-занимайся спортом»</vt:lpstr>
      <vt:lpstr>Отгадайте загадку: </vt:lpstr>
      <vt:lpstr>здоровье </vt:lpstr>
      <vt:lpstr>- А что такое здоровье? </vt:lpstr>
      <vt:lpstr>Здоровье человека – это главная ценность жизни каждого из нас.</vt:lpstr>
      <vt:lpstr>Правила игры: -Уважай каждого в своей команде -Уважай свих соперников, не оскорбляй - Если сомневаешься в ответе, подумай еще раз -Сначала отвечает команда, которой дает слово ведущий                                                           </vt:lpstr>
      <vt:lpstr>Презентация PowerPoint</vt:lpstr>
      <vt:lpstr>Викторина «Анаграммы»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Желаю вам: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</dc:creator>
  <cp:lastModifiedBy>PC</cp:lastModifiedBy>
  <cp:revision>174</cp:revision>
  <dcterms:created xsi:type="dcterms:W3CDTF">2013-07-03T17:16:18Z</dcterms:created>
  <dcterms:modified xsi:type="dcterms:W3CDTF">2017-11-20T08:35:30Z</dcterms:modified>
</cp:coreProperties>
</file>