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8" r:id="rId2"/>
    <p:sldId id="256" r:id="rId3"/>
    <p:sldId id="267" r:id="rId4"/>
    <p:sldId id="261" r:id="rId5"/>
    <p:sldId id="263" r:id="rId6"/>
    <p:sldId id="269" r:id="rId7"/>
    <p:sldId id="270" r:id="rId8"/>
    <p:sldId id="274" r:id="rId9"/>
    <p:sldId id="271" r:id="rId10"/>
    <p:sldId id="273" r:id="rId11"/>
    <p:sldId id="272" r:id="rId12"/>
    <p:sldId id="281" r:id="rId13"/>
    <p:sldId id="282" r:id="rId14"/>
    <p:sldId id="276" r:id="rId15"/>
    <p:sldId id="278" r:id="rId16"/>
    <p:sldId id="279" r:id="rId17"/>
    <p:sldId id="280" r:id="rId18"/>
    <p:sldId id="277" r:id="rId19"/>
    <p:sldId id="283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86257" autoAdjust="0"/>
  </p:normalViewPr>
  <p:slideViewPr>
    <p:cSldViewPr snapToGrid="0">
      <p:cViewPr>
        <p:scale>
          <a:sx n="70" d="100"/>
          <a:sy n="70" d="100"/>
        </p:scale>
        <p:origin x="-654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1DD02-B6AE-4301-BA42-CB8A353D2E2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0BFF04-3C79-4F77-B0EF-4E681B7FAC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55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3928C5-C320-4D72-B7F4-C5F2E34C3BC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436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986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011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787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35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37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17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346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379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22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54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21856-58EA-4939-B2D4-133D0EB61FA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7A017-1F4B-4E3A-A6ED-E1A3D17A49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3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klass.ru/p/informatika/7-klass/informatciia-i-informatcionnye-protcessy-14542/izmerenie-informatcii-13891/re-dd1ef0d5-1c43-4f7c-95b6-ff5a0ab61345?allowOld=true" TargetMode="External"/><Relationship Id="rId2" Type="http://schemas.openxmlformats.org/officeDocument/2006/relationships/hyperlink" Target="http://www.yaklass.ru/p/informatika/10-klass/informatciia-i-informatcionnye-protcessy-11955/izmerenie-informatcii-11900/re-8ec31838-8317-451a-94cc-0ebdcc4e1e32?allowOld=tru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ru/search?newwindow=1&amp;hl=ru&amp;q=%D0%BF%D0%BB%D0%B0%D0%BA%D0%B0%D1%82%D1%8B+%D0%B2+%D0%BA%D0%B0%D0%B1%D0%B8%D0%BD%D0%B5%D1%82+%D0%B8%D0%BD%D1%84%D0%BE%D1%80%D0%BC%D0%B0%D1%82%D0%B8%D0%BA%D0%B8&amp;tbm=isch&amp;imgil=n1BiwArtxUgzNM%3A%3BhlrIG0rLJpUjHM%3Bhttp%253A%252F%252Fkabinet-vplaksina.narod.ru%252Findex%252F0-47&amp;source=iu&amp;pf=m&amp;tbs=simg:CAES8QEJKnN8Ou8lZxoa5QELEKjU2AQaAggEDAsQsIynCBpiCmAIAxIo1wOYCekI7xOMCfET6AiLCe4J2BelNZU9kT2qNbY-_1j2TN-k2nD2QPRow6lF5juOmZepmqnFwXBeQIwQzfrsYqVcqE5bFKi4e9VtrTb_1WeLWB3-ZPgm7hdfInIAQMCxCOrv4IGgoKCAgBEgRkQbqWDAsQne3BCRpTChUKA2R2ZNqliPYDCgoIL20vMDI5al8KGgoIc29mdHdhcmXapYj2AwoKCC9tLzAxbWYwCh4KDGNvbXBhY3QgZGlzY9qliPYDCgoIL20vMDF3d3cM&amp;fir=n1BiwArtxUgzNM%3A%2ChlrIG0rLJpUjHM%2C_&amp;usg=__y83UmA_eJLEdn6kXEFJqHOGy7po%3D&amp;biw=1440&amp;bih=752&amp;ved=0ahUKEwiO3qSoqKrRAhXHDiwKHSfmAcMQyjcIOA&amp;ei=Vd9tWM7fCcedsAGnzIeYDA#imgrc=n1BiwArtxUgzNM%3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6" t="13217" r="54966" b="63191"/>
          <a:stretch/>
        </p:blipFill>
        <p:spPr>
          <a:xfrm>
            <a:off x="2634267" y="294399"/>
            <a:ext cx="3569918" cy="1786636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3801685" y="2813051"/>
            <a:ext cx="4314825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dirty="0"/>
              <a:t>Какие </a:t>
            </a:r>
            <a:r>
              <a:rPr lang="ru-RU" sz="4000" b="1" dirty="0"/>
              <a:t>виды</a:t>
            </a:r>
            <a:r>
              <a:rPr lang="ru-RU" sz="4000" dirty="0"/>
              <a:t> информации могут быть представлены в компьютере? </a:t>
            </a:r>
            <a:endParaRPr lang="en-US" sz="4000" dirty="0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692752" y="4948238"/>
            <a:ext cx="4314825" cy="1655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dirty="0"/>
              <a:t>Как информация представлена в компьютере?</a:t>
            </a:r>
          </a:p>
          <a:p>
            <a:endParaRPr lang="ru-RU" sz="4000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38200" y="376634"/>
            <a:ext cx="2840870" cy="1400969"/>
          </a:xfrm>
          <a:prstGeom prst="flowChartAlternateProcess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тему урока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81" t="67284" r="3028" b="5555"/>
          <a:stretch/>
        </p:blipFill>
        <p:spPr>
          <a:xfrm>
            <a:off x="9283535" y="4747714"/>
            <a:ext cx="2270079" cy="205680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92" t="40803" r="9199" b="34087"/>
          <a:stretch/>
        </p:blipFill>
        <p:spPr>
          <a:xfrm>
            <a:off x="8393169" y="2463603"/>
            <a:ext cx="2099082" cy="19015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9" t="13217" r="6283" b="63191"/>
          <a:stretch/>
        </p:blipFill>
        <p:spPr>
          <a:xfrm>
            <a:off x="6630800" y="294399"/>
            <a:ext cx="4171312" cy="178663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4" t="39511" r="70634" b="34334"/>
          <a:stretch/>
        </p:blipFill>
        <p:spPr>
          <a:xfrm>
            <a:off x="1200200" y="2384390"/>
            <a:ext cx="2116869" cy="198075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0" t="67710" r="76608" b="5808"/>
          <a:stretch/>
        </p:blipFill>
        <p:spPr>
          <a:xfrm>
            <a:off x="311608" y="4653146"/>
            <a:ext cx="2116869" cy="200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6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anna-pavlovna.ru/wp-content/uploads/2015/01/1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3" b="40390"/>
          <a:stretch/>
        </p:blipFill>
        <p:spPr bwMode="auto">
          <a:xfrm>
            <a:off x="0" y="1043492"/>
            <a:ext cx="4584204" cy="234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63962" y="-67469"/>
            <a:ext cx="9371580" cy="1400969"/>
          </a:xfrm>
          <a:prstGeom prst="flowChartAlternateProcess">
            <a:avLst/>
          </a:prstGeo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тему урока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92102" y="5143500"/>
            <a:ext cx="9144000" cy="1655762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процессы происходят с информацией в компьютере?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485" y="1204087"/>
            <a:ext cx="5375361" cy="376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www.metod-kopilka.ru/images/doc/4/3528/hello_html_3b4f093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450" y="588962"/>
            <a:ext cx="8039100" cy="562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6018" y="294388"/>
            <a:ext cx="1824746" cy="156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7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22189" y="-233392"/>
            <a:ext cx="5186523" cy="132802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Информатика</a:t>
            </a:r>
          </a:p>
          <a:p>
            <a:pPr algn="ctr"/>
            <a:r>
              <a:rPr lang="ru-RU" sz="3600" b="1" dirty="0"/>
              <a:t>7 класс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850" y="1389965"/>
            <a:ext cx="11584862" cy="71508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Раздел: Обработка информации и данных</a:t>
            </a: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299857" y="2319396"/>
            <a:ext cx="7632848" cy="132802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Тема: Единицы измерения информации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1"/>
          <p:cNvSpPr txBox="1">
            <a:spLocks/>
          </p:cNvSpPr>
          <p:nvPr/>
        </p:nvSpPr>
        <p:spPr>
          <a:xfrm>
            <a:off x="0" y="3918911"/>
            <a:ext cx="11640781" cy="307243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k-KZ" altLang="ru-RU" sz="3600" b="1" dirty="0">
                <a:latin typeface="Times New Roman" panose="02020603050405020304" pitchFamily="18" charset="0"/>
                <a:cs typeface="Times New Roman" pitchFamily="18" charset="0"/>
              </a:rPr>
              <a:t>Цели урока:</a:t>
            </a:r>
            <a:endParaRPr lang="ru-RU" altLang="ru-RU" sz="3600" b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перевод из одних единиц измерения информации в другие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00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 txBox="1">
            <a:spLocks/>
          </p:cNvSpPr>
          <p:nvPr/>
        </p:nvSpPr>
        <p:spPr bwMode="auto">
          <a:xfrm>
            <a:off x="3019352" y="692696"/>
            <a:ext cx="6172993" cy="67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b="1" dirty="0">
              <a:latin typeface="Times New Roman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770445"/>
              </p:ext>
            </p:extLst>
          </p:nvPr>
        </p:nvGraphicFramePr>
        <p:xfrm>
          <a:off x="238685" y="96423"/>
          <a:ext cx="11144249" cy="68008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4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041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057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0237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Измерительный прибор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74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грамм, килограмм, центнер, тонна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4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миллиметр, сантиметр, метр, километр,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74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секунда, минута, час, сутки, месяц, год, век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746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угол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градус, радиана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Прямоугольник 8" descr="1292506925_vesy.jpg"/>
          <p:cNvSpPr>
            <a:spLocks noChangeAspect="1" noChangeArrowheads="1"/>
          </p:cNvSpPr>
          <p:nvPr/>
        </p:nvSpPr>
        <p:spPr bwMode="auto">
          <a:xfrm>
            <a:off x="400051" y="863621"/>
            <a:ext cx="3796590" cy="379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Рисунок 24" descr="ruler_10_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585" y="2761916"/>
            <a:ext cx="3875836" cy="97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Рисунок 23" descr="ch11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795" y="4032811"/>
            <a:ext cx="1351315" cy="133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Рисунок 22" descr="532582a.pn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50" y="5461581"/>
            <a:ext cx="236220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2754" y="1212742"/>
            <a:ext cx="915941" cy="117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5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27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Представленная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цифровом виде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информация тоже может быть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825625"/>
            <a:ext cx="1186815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Наименьшая единица измерения информации - бит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принимает одно из двух значений (1 или 0)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Удобно ли измерять массу автомобиля в граммах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Почему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ctr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090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0653370"/>
              </p:ext>
            </p:extLst>
          </p:nvPr>
        </p:nvGraphicFramePr>
        <p:xfrm>
          <a:off x="533400" y="1019265"/>
          <a:ext cx="10820399" cy="57950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07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196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байт =8 бит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Кб =1024 байта=2</a:t>
                      </a:r>
                      <a:r>
                        <a:rPr lang="ru-RU" sz="36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байта</a:t>
                      </a:r>
                      <a:endParaRPr lang="ru-RU" sz="3600" baseline="30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килобайт (Кбайт)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Мб =1024 Кб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мегабайт (Мбайт)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Гб =1024 Мб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гигабайт (Гбайт)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Тб=1024 Гб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терабайт (Тбайт)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Пб =1024 Тб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петабайт (Пбайт)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ru-RU" sz="3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Эб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=1024 Пб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эксабайт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(Эбайт)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Зб =1024 Эб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зеттабайт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3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Збайт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423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Йб =1024 Зб</a:t>
                      </a:r>
                      <a:endParaRPr lang="ru-RU" sz="3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йоттабайт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3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Йбайт</a:t>
                      </a: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3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5750" y="0"/>
            <a:ext cx="1139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Измерять информацию в битах очень неудобно — числа получаются огромные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объём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флешки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34359738368 бит</a:t>
            </a:r>
          </a:p>
        </p:txBody>
      </p:sp>
    </p:spTree>
    <p:extLst>
      <p:ext uri="{BB962C8B-B14F-4D97-AF65-F5344CB8AC3E}">
        <p14:creationId xmlns:p14="http://schemas.microsoft.com/office/powerpoint/2010/main" val="857777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Правило перевода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hema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75" y="1690688"/>
            <a:ext cx="8934450" cy="472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5106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83838"/>
            <a:ext cx="12820650" cy="665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разных объёмов информации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5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502210"/>
            <a:ext cx="2038350" cy="1723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66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45449"/>
            <a:ext cx="2324100" cy="21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77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0" y="5104942"/>
            <a:ext cx="2400300" cy="175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88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7024687"/>
            <a:ext cx="4800600" cy="27098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99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0" y="4910137"/>
            <a:ext cx="1657350" cy="174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1010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024687"/>
            <a:ext cx="1314450" cy="145732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1" y="410468"/>
            <a:ext cx="9639300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байт — символ, </a:t>
            </a:r>
          </a:p>
          <a:p>
            <a:pPr algn="ctr"/>
            <a:r>
              <a:rPr lang="ru-RU" sz="4400" dirty="0">
                <a:solidFill>
                  <a:srgbClr val="4E4E3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введённый с клавиатуры</a:t>
            </a:r>
          </a:p>
          <a:p>
            <a:pPr algn="ctr"/>
            <a:endParaRPr lang="ru-RU" sz="4400" dirty="0">
              <a:solidFill>
                <a:srgbClr val="4E4E3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4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ru-RU" sz="4400" dirty="0">
                <a:solidFill>
                  <a:srgbClr val="4E4E3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Кбайт — фотография в низком разрешении</a:t>
            </a:r>
            <a:endParaRPr lang="en-US" sz="4400" dirty="0">
              <a:solidFill>
                <a:srgbClr val="4E4E3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400" dirty="0">
              <a:solidFill>
                <a:srgbClr val="4E4E3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dirty="0">
                <a:solidFill>
                  <a:srgbClr val="76A9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400" dirty="0">
                <a:solidFill>
                  <a:srgbClr val="4E4E3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Мбайт — небольшая художественная книга</a:t>
            </a:r>
          </a:p>
        </p:txBody>
      </p:sp>
    </p:spTree>
    <p:extLst>
      <p:ext uri="{BB962C8B-B14F-4D97-AF65-F5344CB8AC3E}">
        <p14:creationId xmlns:p14="http://schemas.microsoft.com/office/powerpoint/2010/main" val="2311694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68536"/>
            <a:ext cx="12820650" cy="665560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разных объёмов информации</a:t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9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722" y="3228469"/>
            <a:ext cx="1657350" cy="174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101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694" y="5126304"/>
            <a:ext cx="1952306" cy="205554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209551" y="658118"/>
            <a:ext cx="93726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Мбайт — метровая полка с книгами</a:t>
            </a:r>
          </a:p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Гбайт — час качественной видеозаписи </a:t>
            </a:r>
          </a:p>
          <a:p>
            <a:pPr algn="ctr"/>
            <a:endParaRPr lang="ru-RU" sz="4000" dirty="0">
              <a:solidFill>
                <a:srgbClr val="4E4E3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solidFill>
                <a:srgbClr val="4E4E3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 Гбайт — прочитывает человек за всю жизнь</a:t>
            </a:r>
            <a:endParaRPr lang="ru-RU" sz="4000" dirty="0">
              <a:solidFill>
                <a:srgbClr val="4E4E3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&amp;kcy;&amp;ncy;&amp;icy;&amp;zhcy;&amp;ncy;&amp;ycy;&amp;iecy; &amp;pcy;&amp;ocy;&amp;lcy;&amp;kcy;&amp;icy; &amp;icy;&amp;zcy; &amp;kcy;&amp;ncy;&amp;icy;&amp;gcy; Jim Rosena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1702" y="1001316"/>
            <a:ext cx="2929460" cy="166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829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" y="259160"/>
            <a:ext cx="12820650" cy="6655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</p:txBody>
      </p:sp>
      <p:pic>
        <p:nvPicPr>
          <p:cNvPr id="6" name="Рисунок 5" descr="55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60127"/>
            <a:ext cx="2067261" cy="1924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66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057650"/>
            <a:ext cx="2324100" cy="21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77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660128"/>
            <a:ext cx="2876550" cy="2157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99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2481262"/>
            <a:ext cx="1657350" cy="1747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1010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5200651"/>
            <a:ext cx="1314450" cy="145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&amp;kcy;&amp;ncy;&amp;icy;&amp;zhcy;&amp;ncy;&amp;ycy;&amp;iecy; &amp;pcy;&amp;ocy;&amp;lcy;&amp;kcy;&amp;icy; &amp;icy;&amp;zcy; &amp;kcy;&amp;ncy;&amp;icy;&amp;gcy; Jim Rosena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91" y="4552949"/>
            <a:ext cx="3790950" cy="215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589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5597" y="436728"/>
            <a:ext cx="10706100" cy="58150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кодируется восемью нулями и единицами, т.е. 8 битами или 1 байтом. </a:t>
            </a:r>
          </a:p>
          <a:p>
            <a:pPr marL="0" indent="0" algn="just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объём сообщения=количеству символов в этом сообщении.</a:t>
            </a:r>
          </a:p>
          <a:p>
            <a:pPr marL="0" indent="0" algn="just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1.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информационный объём сообщения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«1 байт равен 8 битам»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символов или 18 байт.</a:t>
            </a:r>
          </a:p>
          <a:p>
            <a:pPr marL="0" indent="0" algn="just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547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950" y="0"/>
            <a:ext cx="10706100" cy="58150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2.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Вычислим, сколько информации хранится в книге из 50 станиц, если на каждой странице умещается 40 строк, а на каждой строке — 60 символов.</a:t>
            </a:r>
          </a:p>
          <a:p>
            <a:pPr marL="0" indent="0" algn="ctr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50⋅40⋅60=120000 символов во всей книге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120000 байт.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120000:1024=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117,1875Кб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117,1875:1024=0,1144 Мб</a:t>
            </a:r>
          </a:p>
          <a:p>
            <a:pPr algn="just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630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3.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Рисунок, состоящий из 800 на 800 пикселей, каждый из которых кодируется 24 битами или 3 байтами, имеет информационный объем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800⋅800⋅3=1920000 байт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1920000 байт :1024=1875 Кбайт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1875 Кбайт :1024=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1,83 Мбайт</a:t>
            </a:r>
          </a:p>
          <a:p>
            <a:pPr marL="0" indent="0" algn="ctr">
              <a:buNone/>
            </a:pP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Один рисунок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имеет такой информационный объём,  как 16 книг по 50 страниц.</a:t>
            </a: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07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" y="365125"/>
            <a:ext cx="11716512" cy="132556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http://learningapps.org/display?v=puf6qoxxt17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1848" y="1539021"/>
            <a:ext cx="10515600" cy="23505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Расположите единицы измерения информации в порядке убывания: </a:t>
            </a:r>
          </a:p>
          <a:p>
            <a:pPr marL="0" indent="0" algn="ctr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Гбайт     1Кбайт    1025 байт    1 Мбайт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572774"/>
              </p:ext>
            </p:extLst>
          </p:nvPr>
        </p:nvGraphicFramePr>
        <p:xfrm>
          <a:off x="682388" y="3810000"/>
          <a:ext cx="10863618" cy="1717084"/>
        </p:xfrm>
        <a:graphic>
          <a:graphicData uri="http://schemas.openxmlformats.org/drawingml/2006/table">
            <a:tbl>
              <a:tblPr/>
              <a:tblGrid>
                <a:gridCol w="3621205"/>
                <a:gridCol w="6172917"/>
                <a:gridCol w="1069496"/>
              </a:tblGrid>
              <a:tr h="565765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Критерий оценивания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Дескриптор 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Баллы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157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 </a:t>
                      </a: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отношения единиц измерения используя префиксы кило, мега, </a:t>
                      </a:r>
                      <a:r>
                        <a:rPr kumimoji="0" lang="ru-RU" alt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гига</a:t>
                      </a: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alt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терра</a:t>
                      </a:r>
                      <a:endParaRPr kumimoji="0" lang="ru-RU" alt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Определяет соответствие между префиксами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457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Переводит из одних единиц измерения в другие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081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66700"/>
            <a:ext cx="10515600" cy="1325563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8863"/>
            <a:ext cx="108204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Флэш-карта имеет объем 1 ГБ. Определить, можно ли записать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файлы на накопитель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изображений размером 1Мб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файлов размером 11023</a:t>
            </a:r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КБ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музыкальных клипа 2,3 Мб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7254" y="4627725"/>
            <a:ext cx="1824746" cy="156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201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11476"/>
            <a:ext cx="10515600" cy="4351338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Осуществите перевод из одних единиц измерения информации в другие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http://learningapps.org/651996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Ответьте на вопрос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не вся информация измеряется в Килобайтах?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270650"/>
              </p:ext>
            </p:extLst>
          </p:nvPr>
        </p:nvGraphicFramePr>
        <p:xfrm>
          <a:off x="518615" y="4660105"/>
          <a:ext cx="10863618" cy="1986445"/>
        </p:xfrm>
        <a:graphic>
          <a:graphicData uri="http://schemas.openxmlformats.org/drawingml/2006/table">
            <a:tbl>
              <a:tblPr/>
              <a:tblGrid>
                <a:gridCol w="3621205"/>
                <a:gridCol w="6172917"/>
                <a:gridCol w="1069496"/>
              </a:tblGrid>
              <a:tr h="565765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Критерий оценивания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Дескриптор 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Баллы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844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 </a:t>
                      </a: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отношения единиц измерения используя префиксы кило, мега, </a:t>
                      </a:r>
                      <a:r>
                        <a:rPr kumimoji="0" lang="ru-RU" alt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гига</a:t>
                      </a:r>
                      <a:r>
                        <a:rPr kumimoji="0" lang="ru-RU" altLang="ru-RU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altLang="ru-RU" sz="18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терра</a:t>
                      </a:r>
                      <a:endParaRPr kumimoji="0" lang="ru-RU" alt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Вычисляет объем носителя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4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20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 sz="1800" kern="1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4573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Переводит из одних единиц измерения в другие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3" marR="68583" marT="0" marB="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817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30083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250" y="4180680"/>
            <a:ext cx="10515600" cy="20415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на диск на 1 терабайт, после установки его в компьютер и форматирования вы получаете чуть большей 900 гигабайт. Куда же исчезают чуть ли не десять процентов от заявленного производителем размера ЖД?</a:t>
            </a:r>
          </a:p>
        </p:txBody>
      </p:sp>
      <p:pic>
        <p:nvPicPr>
          <p:cNvPr id="4" name="Рисунок 3" descr="prodam_zhestkyy_dysk_na_1_terabayt__13856298b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74687"/>
            <a:ext cx="3905250" cy="3433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perenosnoy_zhestkiy_disk_verbatim_store_n_go_53074__1_terabayt__siniy_140427_6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979487"/>
            <a:ext cx="4400550" cy="2819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30116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9147"/>
          </a:xfrm>
        </p:spPr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источники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Алфавитный (объёмный) подход к измерению информации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Измерение величин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Виртуальный кабинет информатики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http://handmadeidea.com.ua/decor-interiera/dizajn-polok-dlya-knig/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068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563</Words>
  <Application>Microsoft Office PowerPoint</Application>
  <PresentationFormat>Произвольный</PresentationFormat>
  <Paragraphs>119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Определите тему урока?</vt:lpstr>
      <vt:lpstr>Презентация PowerPoint</vt:lpstr>
      <vt:lpstr>Презентация PowerPoint</vt:lpstr>
      <vt:lpstr>Презентация PowerPoint</vt:lpstr>
      <vt:lpstr>Представленная в цифровом виде информация тоже может быть измерена</vt:lpstr>
      <vt:lpstr>Презентация PowerPoint</vt:lpstr>
      <vt:lpstr>Правило перевода</vt:lpstr>
      <vt:lpstr>Примеры разных объёмов информации  </vt:lpstr>
      <vt:lpstr>Примеры разных объёмов информации  </vt:lpstr>
      <vt:lpstr>Вывод</vt:lpstr>
      <vt:lpstr>Презентация PowerPoint</vt:lpstr>
      <vt:lpstr>Презентация PowerPoint</vt:lpstr>
      <vt:lpstr>Презентация PowerPoint</vt:lpstr>
      <vt:lpstr>(I) (f) http://learningapps.org/display?v=puf6qoxxt17</vt:lpstr>
      <vt:lpstr>(G) Групповая работа</vt:lpstr>
      <vt:lpstr>(I) (f)</vt:lpstr>
      <vt:lpstr>Домашнее задание</vt:lpstr>
      <vt:lpstr>Использованные источники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Ludmila</dc:creator>
  <cp:lastModifiedBy>Устинова Людмила Валерьевна</cp:lastModifiedBy>
  <cp:revision>35</cp:revision>
  <dcterms:created xsi:type="dcterms:W3CDTF">2016-12-29T03:22:45Z</dcterms:created>
  <dcterms:modified xsi:type="dcterms:W3CDTF">2017-02-09T07:04:13Z</dcterms:modified>
</cp:coreProperties>
</file>